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AF3-9437-4B80-8328-0FEB6AD41D33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83AD-DBDB-40BE-B8F7-975A5A652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2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AF3-9437-4B80-8328-0FEB6AD41D33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83AD-DBDB-40BE-B8F7-975A5A652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98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AF3-9437-4B80-8328-0FEB6AD41D33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83AD-DBDB-40BE-B8F7-975A5A652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9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AF3-9437-4B80-8328-0FEB6AD41D33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83AD-DBDB-40BE-B8F7-975A5A652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5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AF3-9437-4B80-8328-0FEB6AD41D33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83AD-DBDB-40BE-B8F7-975A5A652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0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AF3-9437-4B80-8328-0FEB6AD41D33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83AD-DBDB-40BE-B8F7-975A5A652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9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AF3-9437-4B80-8328-0FEB6AD41D33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83AD-DBDB-40BE-B8F7-975A5A652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4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AF3-9437-4B80-8328-0FEB6AD41D33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83AD-DBDB-40BE-B8F7-975A5A652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5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AF3-9437-4B80-8328-0FEB6AD41D33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83AD-DBDB-40BE-B8F7-975A5A652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5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AF3-9437-4B80-8328-0FEB6AD41D33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83AD-DBDB-40BE-B8F7-975A5A652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84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AF3-9437-4B80-8328-0FEB6AD41D33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83AD-DBDB-40BE-B8F7-975A5A652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87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9AF3-9437-4B80-8328-0FEB6AD41D33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483AD-DBDB-40BE-B8F7-975A5A652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8072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Оценка прочности ШРУС черт. 82135607100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8" y="1844824"/>
            <a:ext cx="8825855" cy="419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6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5276255" cy="175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212069"/>
              </p:ext>
            </p:extLst>
          </p:nvPr>
        </p:nvGraphicFramePr>
        <p:xfrm>
          <a:off x="395536" y="3623504"/>
          <a:ext cx="8229601" cy="2837644"/>
        </p:xfrm>
        <a:graphic>
          <a:graphicData uri="http://schemas.openxmlformats.org/drawingml/2006/table">
            <a:tbl>
              <a:tblPr/>
              <a:tblGrid>
                <a:gridCol w="2952328"/>
                <a:gridCol w="1584176"/>
                <a:gridCol w="1656184"/>
                <a:gridCol w="2036913"/>
              </a:tblGrid>
              <a:tr h="46115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Обозначение</a:t>
                      </a: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угле </a:t>
                      </a:r>
                      <a:r>
                        <a:rPr lang="ru-RU" sz="1600" dirty="0" smtClean="0">
                          <a:effectLst/>
                        </a:rPr>
                        <a:t>α</a:t>
                      </a:r>
                      <a:r>
                        <a:rPr lang="en-US" sz="1100" dirty="0" smtClean="0">
                          <a:effectLst/>
                          <a:latin typeface="+mn-lt"/>
                          <a:cs typeface="Times New Roman"/>
                        </a:rPr>
                        <a:t>=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угле </a:t>
                      </a:r>
                      <a:r>
                        <a:rPr lang="ru-RU" sz="1600" dirty="0" smtClean="0">
                          <a:effectLst/>
                        </a:rPr>
                        <a:t>α</a:t>
                      </a:r>
                      <a:r>
                        <a:rPr lang="en-US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2604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Тангенциальная сила</a:t>
                      </a:r>
                      <a:endParaRPr lang="ru-RU" sz="16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кгс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 кгс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07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Осевая сила</a:t>
                      </a:r>
                      <a:endParaRPr lang="ru-RU" sz="16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кгс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кгс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2604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Радиальная сила</a:t>
                      </a:r>
                      <a:endParaRPr lang="ru-RU" sz="16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кгс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кгс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07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Полная сила</a:t>
                      </a:r>
                      <a:endParaRPr lang="ru-RU" sz="16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Ftotal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 кгс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 кгс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2604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полной силы</a:t>
                      </a:r>
                      <a:endParaRPr lang="ru-RU" sz="16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+7,1%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646733"/>
              </p:ext>
            </p:extLst>
          </p:nvPr>
        </p:nvGraphicFramePr>
        <p:xfrm>
          <a:off x="24816" y="692696"/>
          <a:ext cx="3755096" cy="12065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82888"/>
                <a:gridCol w="187220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Формула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Тангенциальная Ft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Ft=T/R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Осевая Fa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Ft​⋅tanα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Радиальная Fr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Ft</a:t>
                      </a:r>
                      <a:r>
                        <a:rPr lang="ru-RU" sz="1600" dirty="0">
                          <a:effectLst/>
                        </a:rPr>
                        <a:t>​⋅</a:t>
                      </a:r>
                      <a:r>
                        <a:rPr lang="ru-RU" sz="1600" dirty="0" err="1">
                          <a:effectLst/>
                        </a:rPr>
                        <a:t>sin</a:t>
                      </a:r>
                      <a:r>
                        <a:rPr lang="ru-RU" sz="1600" dirty="0">
                          <a:effectLst/>
                        </a:rPr>
                        <a:t>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Полная сила Fполн​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(Ft2​+Fa2​+Fr2​​)</a:t>
                      </a:r>
                      <a:r>
                        <a:rPr lang="en-US" sz="1600" baseline="30000" dirty="0">
                          <a:effectLst/>
                        </a:rPr>
                        <a:t>0.5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275508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Нагрузка на один шарик ШРУС при максимальном передаваемом моменте </a:t>
            </a:r>
            <a:r>
              <a:rPr lang="ru-RU" b="1" dirty="0" err="1" smtClean="0"/>
              <a:t>М</a:t>
            </a:r>
            <a:r>
              <a:rPr lang="ru-RU" b="1" baseline="-25000" dirty="0" err="1" smtClean="0"/>
              <a:t>кр</a:t>
            </a:r>
            <a:r>
              <a:rPr lang="ru-RU" b="1" dirty="0" smtClean="0"/>
              <a:t>=110 кгс*м, </a:t>
            </a:r>
            <a:r>
              <a:rPr lang="en-US" b="1" dirty="0" err="1" smtClean="0"/>
              <a:t>i</a:t>
            </a:r>
            <a:r>
              <a:rPr lang="ru-RU" b="1" baseline="-25000" dirty="0" err="1" smtClean="0"/>
              <a:t>кп</a:t>
            </a:r>
            <a:r>
              <a:rPr lang="ru-RU" b="1" dirty="0" smtClean="0"/>
              <a:t>=5,292, </a:t>
            </a:r>
            <a:r>
              <a:rPr lang="en-US" b="1" dirty="0" err="1" smtClean="0"/>
              <a:t>i</a:t>
            </a:r>
            <a:r>
              <a:rPr lang="ru-RU" b="1" baseline="-25000" dirty="0" smtClean="0"/>
              <a:t>вар</a:t>
            </a:r>
            <a:r>
              <a:rPr lang="ru-RU" b="1" dirty="0" smtClean="0"/>
              <a:t>=3,1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91683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Максимальный момент на двигателе </a:t>
            </a:r>
            <a:r>
              <a:rPr lang="ru-RU" dirty="0" err="1" smtClean="0"/>
              <a:t>М</a:t>
            </a:r>
            <a:r>
              <a:rPr lang="ru-RU" baseline="-25000" dirty="0" err="1" smtClean="0"/>
              <a:t>кр</a:t>
            </a:r>
            <a:r>
              <a:rPr lang="ru-RU" dirty="0" smtClean="0"/>
              <a:t>= 6,7 кгс*м (67 Н*м)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33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33265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Напряжения (давления) в зоне контакта шарика и обоймы</a:t>
            </a:r>
            <a:endParaRPr lang="ru-RU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393035" cy="234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01988"/>
            <a:ext cx="153082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136822"/>
              </p:ext>
            </p:extLst>
          </p:nvPr>
        </p:nvGraphicFramePr>
        <p:xfrm>
          <a:off x="467544" y="3471347"/>
          <a:ext cx="8229601" cy="2122312"/>
        </p:xfrm>
        <a:graphic>
          <a:graphicData uri="http://schemas.openxmlformats.org/drawingml/2006/table">
            <a:tbl>
              <a:tblPr/>
              <a:tblGrid>
                <a:gridCol w="2952328"/>
                <a:gridCol w="1584176"/>
                <a:gridCol w="1656184"/>
                <a:gridCol w="2036913"/>
              </a:tblGrid>
              <a:tr h="46115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Обозначение</a:t>
                      </a: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угле </a:t>
                      </a:r>
                      <a:r>
                        <a:rPr lang="ru-RU" sz="1600" dirty="0" smtClean="0">
                          <a:effectLst/>
                        </a:rPr>
                        <a:t>α</a:t>
                      </a:r>
                      <a:r>
                        <a:rPr lang="en-US" sz="1100" dirty="0" smtClean="0">
                          <a:effectLst/>
                          <a:latin typeface="+mn-lt"/>
                          <a:cs typeface="Times New Roman"/>
                        </a:rPr>
                        <a:t>=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угле </a:t>
                      </a:r>
                      <a:r>
                        <a:rPr lang="ru-RU" sz="1600" dirty="0" smtClean="0">
                          <a:effectLst/>
                        </a:rPr>
                        <a:t>α</a:t>
                      </a:r>
                      <a:r>
                        <a:rPr lang="en-US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260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Расчетное контактное давление (напряжение)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1600" b="0" baseline="-25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n-US" sz="1600" b="0" baseline="-25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5200 МПа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5300 МПа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260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Предельное</a:t>
                      </a:r>
                      <a:r>
                        <a:rPr lang="ru-RU" sz="16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контактное напряжение (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Остаточная деформация 0,0001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baseline="-25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4200 МПа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4152" y="5733256"/>
            <a:ext cx="8314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Чтобы контактные напряжения не превышали предельных, максимальный крутящий момент передаваемый ШРУС не должен превышать 55 кгс*м.</a:t>
            </a:r>
            <a:endParaRPr lang="ru-RU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0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525815"/>
              </p:ext>
            </p:extLst>
          </p:nvPr>
        </p:nvGraphicFramePr>
        <p:xfrm>
          <a:off x="179512" y="4509120"/>
          <a:ext cx="5112568" cy="21717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92088"/>
                <a:gridCol w="1152128"/>
                <a:gridCol w="1080120"/>
                <a:gridCol w="1008112"/>
                <a:gridCol w="10801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>
                          <a:effectLst/>
                        </a:rPr>
                        <a:t>Log</a:t>
                      </a:r>
                      <a:r>
                        <a:rPr lang="ru-RU" sz="1150" dirty="0">
                          <a:effectLst/>
                        </a:rPr>
                        <a:t> </a:t>
                      </a:r>
                      <a:r>
                        <a:rPr lang="ru-RU" sz="1150" dirty="0" err="1">
                          <a:effectLst/>
                        </a:rPr>
                        <a:t>Nц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>
                          <a:effectLst/>
                        </a:rPr>
                        <a:t>Nц</a:t>
                      </a:r>
                      <a:r>
                        <a:rPr lang="ru-RU" sz="1150" dirty="0">
                          <a:effectLst/>
                        </a:rPr>
                        <a:t> </a:t>
                      </a:r>
                      <a:r>
                        <a:rPr lang="ru-RU" sz="1150" dirty="0" smtClean="0">
                          <a:effectLst/>
                        </a:rPr>
                        <a:t>(оборотов)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Время, минут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Время, часов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Примерно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2,0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0,27 мин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0,0046 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~16 секунд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316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0,87 мин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0,0144 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~52 секунды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1 000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2,74 мин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0,046 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~3 минуты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10 000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27,4 мин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0,46 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~27 минут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100 000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274 мин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4,57 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~4,5 часа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6,0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1 000 000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2 740 мин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45,7 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~2 суток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7,0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10 000 000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27 400 мин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456,6 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~19 суток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8,0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100 000 000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274 000 мин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4 566 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~190 суток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3" y="160594"/>
            <a:ext cx="711269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384" y="393305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 максимальной частоте вращения вала 365 об/мин за 16  секунд будет совершено 100 оборотов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347235" y="3933056"/>
            <a:ext cx="3761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 контактном давлении 5300 МПа ресурс ШРУС составит меньше 1 минуты. </a:t>
            </a: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70310" y="855274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1886334" y="736658"/>
            <a:ext cx="288032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079054" y="848924"/>
            <a:ext cx="0" cy="225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030350" y="81292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826" y="1741485"/>
            <a:ext cx="2907109" cy="190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26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4314101" cy="362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" y="3429000"/>
            <a:ext cx="9119508" cy="289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5317" y="260648"/>
            <a:ext cx="4471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Расчётное контактное давление составит для шариков диаметром: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17 мм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max</a:t>
            </a:r>
            <a:r>
              <a:rPr lang="en-US" dirty="0" smtClean="0"/>
              <a:t> = </a:t>
            </a:r>
            <a:r>
              <a:rPr lang="ru-RU" dirty="0" smtClean="0"/>
              <a:t>3600 МПа,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19 мм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max</a:t>
            </a:r>
            <a:r>
              <a:rPr lang="en-US" dirty="0" smtClean="0"/>
              <a:t> = </a:t>
            </a:r>
            <a:r>
              <a:rPr lang="ru-RU" dirty="0" smtClean="0"/>
              <a:t>3300 МПа,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78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результатом расчета получено, что: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Угол излома 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15,4°увеличивает полную нагрузку на шарик на 7%, что не критично,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Максимальное расчетное давление в зоне контакта шарика и обоймы составляет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5300 МПа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что выше допустимого </a:t>
            </a:r>
            <a:r>
              <a:rPr lang="ru-RU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4200 МПа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Расчетный ресурс при давлении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5300 МПа составляет менее 1 минуты (при частоте вращения вала 365 об/мин и передаваемом моменте 110 кгс*м,</a:t>
            </a:r>
          </a:p>
          <a:p>
            <a:r>
              <a:rPr lang="ru-RU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Для того, чтобы контактные давления не превышали допустимых момент на ШРУС не должен превышать 55 кгс*м.</a:t>
            </a:r>
          </a:p>
          <a:p>
            <a:pPr marL="285750" indent="-285750">
              <a:buFontTx/>
              <a:buChar char="-"/>
            </a:pPr>
            <a:r>
              <a:rPr lang="ru-RU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обеспечения работы ШРУС требуется увеличение его типоразмера. Это приведет к уменьшению силы действующей на шарик (кубическая зависимость на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), увеличению диаметра шарика (квадратичная зависимость 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ШРУС с шариками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диаметром 17 мм контактное давление составит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3600 МПа, что ниже допустимого.</a:t>
            </a:r>
          </a:p>
        </p:txBody>
      </p:sp>
    </p:spTree>
    <p:extLst>
      <p:ext uri="{BB962C8B-B14F-4D97-AF65-F5344CB8AC3E}">
        <p14:creationId xmlns:p14="http://schemas.microsoft.com/office/powerpoint/2010/main" val="3458671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463</Words>
  <Application>Microsoft Office PowerPoint</Application>
  <PresentationFormat>Экран (4:3)</PresentationFormat>
  <Paragraphs>108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</dc:creator>
  <cp:lastModifiedBy>K</cp:lastModifiedBy>
  <cp:revision>10</cp:revision>
  <dcterms:created xsi:type="dcterms:W3CDTF">2026-06-16T12:14:11Z</dcterms:created>
  <dcterms:modified xsi:type="dcterms:W3CDTF">2026-06-16T13:19:51Z</dcterms:modified>
</cp:coreProperties>
</file>