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8" r:id="rId8"/>
    <p:sldId id="266" r:id="rId9"/>
    <p:sldId id="267" r:id="rId10"/>
    <p:sldId id="260" r:id="rId11"/>
    <p:sldId id="261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1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C4252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1"/>
            <a:ext cx="142876" cy="2011680"/>
          </a:xfrm>
          <a:prstGeom prst="rect">
            <a:avLst/>
          </a:prstGeom>
          <a:solidFill>
            <a:srgbClr val="C4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D0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2" descr="\\Srv55\home\SZGDC\Redkin_AS\Аксессуары\Логотип\лого РМ бел прозрач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93415" y="5811920"/>
            <a:ext cx="358293" cy="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2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rgbClr val="C4252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9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9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1"/>
            <a:ext cx="142876" cy="2011680"/>
          </a:xfrm>
          <a:prstGeom prst="rect">
            <a:avLst/>
          </a:prstGeom>
          <a:solidFill>
            <a:srgbClr val="C4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rgbClr val="D0CFCF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1"/>
            <a:ext cx="8153400" cy="7620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C4252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D0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\\Srv55\home\SZGDC\Redkin_AS\Аксессуары\Логотип\лого РМ бел прозрач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93415" y="5811921"/>
            <a:ext cx="358293" cy="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8"/>
            <a:ext cx="1315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rgbClr val="C4252A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1"/>
            <a:ext cx="142876" cy="1371600"/>
          </a:xfrm>
          <a:prstGeom prst="rect">
            <a:avLst/>
          </a:prstGeom>
          <a:solidFill>
            <a:srgbClr val="C4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D0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\\Srv55\home\SZGDC\Redkin_AS\Аксессуары\Логотип\лого РМ бел прозрачный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6200000">
            <a:off x="8895049" y="645561"/>
            <a:ext cx="358293" cy="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C4252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rgbClr val="1F1A17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C4252A"/>
        </a:buClr>
        <a:buFont typeface="Arial" pitchFamily="34" charset="0"/>
        <a:buChar char="•"/>
        <a:defRPr sz="2000" kern="1200">
          <a:solidFill>
            <a:srgbClr val="1F1A1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4252A"/>
        </a:buClr>
        <a:buFont typeface="Arial" pitchFamily="34" charset="0"/>
        <a:buChar char="•"/>
        <a:defRPr sz="1800" kern="1200">
          <a:solidFill>
            <a:srgbClr val="1F1A1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4252A"/>
        </a:buClr>
        <a:buFont typeface="Arial" pitchFamily="34" charset="0"/>
        <a:buChar char="•"/>
        <a:defRPr sz="1800" kern="1200">
          <a:solidFill>
            <a:srgbClr val="1F1A1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4252A"/>
        </a:buClr>
        <a:buFont typeface="Arial" pitchFamily="34" charset="0"/>
        <a:buChar char="•"/>
        <a:defRPr sz="1800" kern="1200" baseline="0">
          <a:solidFill>
            <a:srgbClr val="1F1A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Технические решения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 проблеме перегрева </a:t>
            </a:r>
            <a:r>
              <a:rPr lang="ru-RU" dirty="0" err="1" smtClean="0"/>
              <a:t>ШРУС</a:t>
            </a:r>
            <a:r>
              <a:rPr lang="ru-RU" cap="none" dirty="0" err="1" smtClean="0"/>
              <a:t>а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0500A-RM-H-061000 </a:t>
            </a:r>
            <a:r>
              <a:rPr lang="ru-RU" dirty="0"/>
              <a:t>Вал карданный задний РМ800Т</a:t>
            </a:r>
          </a:p>
        </p:txBody>
      </p:sp>
    </p:spTree>
    <p:extLst>
      <p:ext uri="{BB962C8B-B14F-4D97-AF65-F5344CB8AC3E}">
        <p14:creationId xmlns:p14="http://schemas.microsoft.com/office/powerpoint/2010/main" val="2079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2" y="0"/>
            <a:ext cx="7449090" cy="48463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8153400" cy="457200"/>
          </a:xfrm>
        </p:spPr>
        <p:txBody>
          <a:bodyPr/>
          <a:lstStyle/>
          <a:p>
            <a:r>
              <a:rPr lang="ru-RU" dirty="0" smtClean="0"/>
              <a:t>Под технологию гибки трубы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953001"/>
            <a:ext cx="8153400" cy="5247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предложение №2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5830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радиусы гибки по средней линии = </a:t>
            </a:r>
            <a:r>
              <a:rPr lang="en-US" sz="1400" dirty="0" smtClean="0"/>
              <a:t>R63</a:t>
            </a:r>
            <a:endParaRPr lang="ru-RU" sz="1400" dirty="0" smtClean="0"/>
          </a:p>
          <a:p>
            <a:r>
              <a:rPr lang="ru-RU" sz="1400" dirty="0" smtClean="0"/>
              <a:t>минимальное расстояние прямых участков = 63мм </a:t>
            </a:r>
          </a:p>
          <a:p>
            <a:r>
              <a:rPr lang="ru-RU" sz="1400" dirty="0" smtClean="0"/>
              <a:t>Зазор между шарниром и трубой = 39,75 мм</a:t>
            </a:r>
          </a:p>
          <a:p>
            <a:r>
              <a:rPr lang="ru-RU" sz="1400" dirty="0" smtClean="0"/>
              <a:t>(зазор можно уменьшить, если уменьшить длину прямых участков)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16500"/>
              </p:ext>
            </p:extLst>
          </p:nvPr>
        </p:nvGraphicFramePr>
        <p:xfrm>
          <a:off x="0" y="0"/>
          <a:ext cx="280831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 требуется</a:t>
                      </a:r>
                      <a:r>
                        <a:rPr lang="ru-RU" sz="800" baseline="0" dirty="0" smtClean="0"/>
                        <a:t> спец. оснастка</a:t>
                      </a:r>
                      <a:endParaRPr lang="ru-RU" sz="800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Оказывает</a:t>
                      </a:r>
                      <a:r>
                        <a:rPr lang="ru-RU" sz="800" baseline="0" dirty="0" smtClean="0"/>
                        <a:t> влияние на компоновку пластикового обвеса (есть риск интерференции) возможно проработать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 добавляются доп.</a:t>
                      </a:r>
                      <a:r>
                        <a:rPr lang="ru-RU" sz="800" baseline="0" dirty="0" smtClean="0"/>
                        <a:t> операции</a:t>
                      </a:r>
                      <a:endParaRPr lang="ru-RU" sz="800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Уменьшает</a:t>
                      </a:r>
                      <a:r>
                        <a:rPr lang="ru-RU" sz="800" baseline="0" dirty="0" smtClean="0"/>
                        <a:t> прочность рамы (уменьшается сопротивление нагрузкам возникающих от двигателя, есть риск потери устойчивости) нужен расчет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Возможна установка шарнира большого </a:t>
                      </a:r>
                      <a:br>
                        <a:rPr lang="ru-RU" sz="800" dirty="0" smtClean="0"/>
                      </a:br>
                      <a:r>
                        <a:rPr lang="ru-RU" sz="800" dirty="0" smtClean="0"/>
                        <a:t>типа-размера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Требуются</a:t>
                      </a:r>
                      <a:r>
                        <a:rPr lang="ru-RU" sz="800" baseline="0" dirty="0" smtClean="0"/>
                        <a:t> и</a:t>
                      </a:r>
                      <a:r>
                        <a:rPr lang="ru-RU" sz="800" dirty="0" smtClean="0"/>
                        <a:t>зменения в сварочном стапеле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954026">
            <a:off x="4767806" y="1979839"/>
            <a:ext cx="7328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39,75мм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48616" y="2326079"/>
            <a:ext cx="648072" cy="16681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2" y="556684"/>
            <a:ext cx="7449090" cy="373295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9004" y="5085184"/>
            <a:ext cx="8153400" cy="457200"/>
          </a:xfrm>
        </p:spPr>
        <p:txBody>
          <a:bodyPr/>
          <a:lstStyle/>
          <a:p>
            <a:r>
              <a:rPr lang="ru-RU" dirty="0" smtClean="0"/>
              <a:t>Под технологию гибки трубы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004" y="4581128"/>
            <a:ext cx="8153400" cy="5247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предложение №3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9004" y="5373216"/>
            <a:ext cx="71975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радиусы гибки по средней линии = </a:t>
            </a:r>
            <a:r>
              <a:rPr lang="en-US" sz="1400" dirty="0" smtClean="0"/>
              <a:t>R63</a:t>
            </a:r>
            <a:endParaRPr lang="ru-RU" sz="1400" dirty="0" smtClean="0"/>
          </a:p>
          <a:p>
            <a:r>
              <a:rPr lang="ru-RU" sz="1400" dirty="0" smtClean="0"/>
              <a:t>минимальное расстояние прямых участков </a:t>
            </a:r>
            <a:r>
              <a:rPr lang="ru-RU" sz="1400" dirty="0"/>
              <a:t>= </a:t>
            </a:r>
            <a:r>
              <a:rPr lang="ru-RU" sz="1400" dirty="0" smtClean="0"/>
              <a:t>63мм </a:t>
            </a:r>
          </a:p>
          <a:p>
            <a:r>
              <a:rPr lang="ru-RU" sz="1400" dirty="0" smtClean="0"/>
              <a:t>Зазор между шарниром и трубой = 7,9 мм 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(есть возможность увеличить до 10мм, при увеличении длины прямых участков,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но тогда сопряжение трубы будет выходить за конструктивную зону на кронштейне,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потребуется изменение кронштейна </a:t>
            </a:r>
            <a:r>
              <a:rPr lang="en-US" sz="1400" dirty="0" smtClean="0">
                <a:solidFill>
                  <a:srgbClr val="FF0000"/>
                </a:solidFill>
              </a:rPr>
              <a:t>R40102023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9722"/>
              </p:ext>
            </p:extLst>
          </p:nvPr>
        </p:nvGraphicFramePr>
        <p:xfrm>
          <a:off x="0" y="0"/>
          <a:ext cx="2808312" cy="271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 требуется</a:t>
                      </a:r>
                      <a:r>
                        <a:rPr lang="ru-RU" sz="800" baseline="0" dirty="0" smtClean="0"/>
                        <a:t> спец. оснастка</a:t>
                      </a:r>
                      <a:endParaRPr lang="ru-RU" sz="800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Уменьшает</a:t>
                      </a:r>
                      <a:r>
                        <a:rPr lang="ru-RU" sz="800" baseline="0" dirty="0" smtClean="0"/>
                        <a:t> прочность рамы (уменьшается сопротивление нагрузкам возникающих от двигателя, есть риск потери устойчивости) нужен расчет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 добавляются доп.</a:t>
                      </a:r>
                      <a:r>
                        <a:rPr lang="ru-RU" sz="800" baseline="0" dirty="0" smtClean="0"/>
                        <a:t> операции</a:t>
                      </a:r>
                      <a:endParaRPr lang="ru-RU" sz="800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Требуются</a:t>
                      </a:r>
                      <a:r>
                        <a:rPr lang="ru-RU" sz="800" baseline="0" dirty="0" smtClean="0"/>
                        <a:t> и</a:t>
                      </a:r>
                      <a:r>
                        <a:rPr lang="ru-RU" sz="800" dirty="0" smtClean="0"/>
                        <a:t>зменения в сварочном стапеле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Возможна установка шарнира большого </a:t>
                      </a:r>
                      <a:br>
                        <a:rPr lang="ru-RU" sz="800" dirty="0" smtClean="0"/>
                      </a:br>
                      <a:r>
                        <a:rPr lang="ru-RU" sz="800" dirty="0" smtClean="0"/>
                        <a:t>типа-размера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Не оказывает</a:t>
                      </a:r>
                      <a:r>
                        <a:rPr lang="ru-RU" sz="800" baseline="0" dirty="0" smtClean="0"/>
                        <a:t> влияние на компоновку пластикового обвеса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2779" y="2492896"/>
            <a:ext cx="57579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7,9мм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23928" y="285293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4177" r="1816" b="5933"/>
          <a:stretch/>
        </p:blipFill>
        <p:spPr>
          <a:xfrm>
            <a:off x="179512" y="548680"/>
            <a:ext cx="3913759" cy="5472921"/>
          </a:xfrm>
          <a:noFill/>
        </p:spPr>
      </p:pic>
      <p:pic>
        <p:nvPicPr>
          <p:cNvPr id="3075" name="Picture 3" descr="C:\Users\pukazov_yag\Desktop\(ОКР) R40600400 Трансмисся\!Архив\Картинки для презентации\Screenshot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680520" cy="19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122222"/>
            <a:ext cx="6805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Максимальные обороты, передаваемые задним приводным валом 4000 мин </a:t>
            </a:r>
            <a:r>
              <a:rPr lang="ru-RU" sz="1400" baseline="30000" dirty="0"/>
              <a:t>-1</a:t>
            </a:r>
            <a:r>
              <a:rPr lang="ru-RU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9" y="116632"/>
            <a:ext cx="41557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 работы </a:t>
            </a:r>
            <a:r>
              <a:rPr lang="ru-RU" dirty="0" err="1" smtClean="0"/>
              <a:t>ШРУСа</a:t>
            </a:r>
            <a:r>
              <a:rPr lang="ru-RU" dirty="0" smtClean="0"/>
              <a:t> = 6 градусов</a:t>
            </a:r>
          </a:p>
          <a:p>
            <a:endParaRPr lang="ru-RU" dirty="0"/>
          </a:p>
          <a:p>
            <a:r>
              <a:rPr lang="ru-RU" dirty="0" smtClean="0"/>
              <a:t>Требуется сдвиг редуктора = 29мм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Ход подвески уменьшится на 15,2мм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pukazov_yag\Desktop\(ОКР) R40600400 Трансмисся\!Архив\Картинки для презентации\Зверев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" y="1990794"/>
            <a:ext cx="6213304" cy="48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ukazov_yag\Desktop\(ОКР) R40600400 Трансмисся\!Архив\Картинки для презентации\Зверев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891155" cy="37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r="1023"/>
          <a:stretch/>
        </p:blipFill>
        <p:spPr>
          <a:xfrm>
            <a:off x="-1" y="0"/>
            <a:ext cx="8964489" cy="3013541"/>
          </a:xfrm>
        </p:spPr>
      </p:pic>
      <p:pic>
        <p:nvPicPr>
          <p:cNvPr id="1026" name="Picture 2" descr="C:\Users\pukazov_yag\Desktop\(ОКР) R40600400 Трансмисся\!Архив\Картинки для презентации\Screensho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163933" cy="38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kazov_yag\Desktop\(ОКР) R40600400 Трансмисся\!Архив\Картинки для презентации\Screensho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52" y="3068960"/>
            <a:ext cx="66762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3"/>
            <a:ext cx="8993886" cy="5397553"/>
          </a:xfrm>
        </p:spPr>
      </p:pic>
      <p:sp>
        <p:nvSpPr>
          <p:cNvPr id="2" name="Овал 1"/>
          <p:cNvSpPr/>
          <p:nvPr/>
        </p:nvSpPr>
        <p:spPr>
          <a:xfrm>
            <a:off x="18970" y="1340768"/>
            <a:ext cx="6835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5371229">
            <a:off x="4172691" y="2219555"/>
            <a:ext cx="701572" cy="76570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11960" y="2424504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16.05</a:t>
            </a:r>
            <a:r>
              <a:rPr lang="ru-RU" sz="1400" b="1" dirty="0">
                <a:solidFill>
                  <a:srgbClr val="FF0000"/>
                </a:solidFill>
              </a:rPr>
              <a:t>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5589240"/>
            <a:ext cx="854119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Рабочий угол* </a:t>
            </a:r>
            <a:r>
              <a:rPr lang="ru-RU" dirty="0" err="1" smtClean="0"/>
              <a:t>ШРУСа</a:t>
            </a:r>
            <a:r>
              <a:rPr lang="ru-RU" dirty="0" smtClean="0"/>
              <a:t> </a:t>
            </a:r>
            <a:r>
              <a:rPr lang="en-US" dirty="0" smtClean="0"/>
              <a:t>0500A-RM-H-061000 </a:t>
            </a:r>
            <a:r>
              <a:rPr lang="ru-RU" dirty="0"/>
              <a:t>Вал карданный </a:t>
            </a:r>
            <a:r>
              <a:rPr lang="ru-RU" dirty="0" smtClean="0"/>
              <a:t>задний РМ800Т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/>
              <a:t>электронной </a:t>
            </a:r>
            <a:r>
              <a:rPr lang="ru-RU" dirty="0" smtClean="0"/>
              <a:t>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1" y="0"/>
            <a:ext cx="7837164" cy="30135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68960"/>
            <a:ext cx="4893699" cy="37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468019"/>
            <a:ext cx="4346574" cy="21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" y="-3411"/>
            <a:ext cx="9009637" cy="5884133"/>
          </a:xfrm>
        </p:spPr>
      </p:pic>
      <p:sp>
        <p:nvSpPr>
          <p:cNvPr id="2" name="Овал 1"/>
          <p:cNvSpPr/>
          <p:nvPr/>
        </p:nvSpPr>
        <p:spPr>
          <a:xfrm>
            <a:off x="-62655" y="1527914"/>
            <a:ext cx="90983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5371229">
            <a:off x="5525445" y="3193093"/>
            <a:ext cx="893399" cy="119189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314096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13.62</a:t>
            </a:r>
            <a:r>
              <a:rPr lang="ru-RU" sz="1400" b="1" dirty="0" smtClean="0">
                <a:solidFill>
                  <a:srgbClr val="FF0000"/>
                </a:solidFill>
              </a:rPr>
              <a:t>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half" idx="2"/>
          </p:nvPr>
        </p:nvSpPr>
        <p:spPr>
          <a:xfrm>
            <a:off x="207268" y="6021288"/>
            <a:ext cx="8153400" cy="457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Рабочий угол* </a:t>
            </a:r>
            <a:r>
              <a:rPr lang="ru-RU" dirty="0"/>
              <a:t>крестовин </a:t>
            </a:r>
            <a:r>
              <a:rPr lang="ru-RU" dirty="0" smtClean="0"/>
              <a:t>13603130000</a:t>
            </a:r>
            <a:r>
              <a:rPr lang="en-US" dirty="0" smtClean="0"/>
              <a:t> </a:t>
            </a:r>
            <a:r>
              <a:rPr lang="ru-RU" dirty="0" smtClean="0"/>
              <a:t>Вал </a:t>
            </a:r>
            <a:r>
              <a:rPr lang="ru-RU" dirty="0"/>
              <a:t>карданный </a:t>
            </a:r>
            <a:r>
              <a:rPr lang="ru-RU" dirty="0" smtClean="0"/>
              <a:t>задний</a:t>
            </a:r>
            <a:r>
              <a:rPr lang="en-US" dirty="0" smtClean="0"/>
              <a:t> </a:t>
            </a:r>
            <a:r>
              <a:rPr lang="ru-RU" dirty="0" smtClean="0"/>
              <a:t>РМ800 </a:t>
            </a:r>
            <a:r>
              <a:rPr lang="en-US" dirty="0" smtClean="0"/>
              <a:t>DUO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по электронной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20296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0877" cy="460333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5" y="5157192"/>
            <a:ext cx="8153400" cy="457200"/>
          </a:xfrm>
        </p:spPr>
        <p:txBody>
          <a:bodyPr/>
          <a:lstStyle/>
          <a:p>
            <a:r>
              <a:rPr lang="ru-RU" dirty="0" smtClean="0"/>
              <a:t>Переход на крестовины от РМ 800 </a:t>
            </a:r>
            <a:r>
              <a:rPr lang="en-US" dirty="0" smtClean="0"/>
              <a:t>DUO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4653136"/>
            <a:ext cx="8153400" cy="492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предложение №0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9482" y="5452871"/>
            <a:ext cx="510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угол перегиба </a:t>
            </a:r>
            <a:r>
              <a:rPr lang="ru-RU" sz="1400" dirty="0"/>
              <a:t>= </a:t>
            </a:r>
            <a:r>
              <a:rPr lang="ru-RU" sz="1400" dirty="0" smtClean="0"/>
              <a:t>13,46°</a:t>
            </a:r>
          </a:p>
          <a:p>
            <a:r>
              <a:rPr lang="ru-RU" sz="1400" dirty="0" smtClean="0"/>
              <a:t>длина от точки до точки = 284,12мм</a:t>
            </a:r>
          </a:p>
          <a:p>
            <a:r>
              <a:rPr lang="ru-RU" sz="1400" dirty="0" smtClean="0"/>
              <a:t>зазор между крестовиной и трубой </a:t>
            </a:r>
            <a:r>
              <a:rPr lang="en-US" sz="1400" dirty="0" smtClean="0"/>
              <a:t>R40102006 </a:t>
            </a:r>
            <a:r>
              <a:rPr lang="ru-RU" sz="1400" dirty="0" smtClean="0"/>
              <a:t>= 7,6мм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98106"/>
              </p:ext>
            </p:extLst>
          </p:nvPr>
        </p:nvGraphicFramePr>
        <p:xfrm>
          <a:off x="5922447" y="5140425"/>
          <a:ext cx="280831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Удешевление конструкции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Требуется регулярное обслуживание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817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Проверенная</a:t>
                      </a:r>
                      <a:r>
                        <a:rPr lang="ru-RU" sz="800" baseline="0" dirty="0" smtClean="0"/>
                        <a:t> временем схема (большая живучесть в условиях бездорожья)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Большие колебания (увеличенная вибрация)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98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</a:t>
                      </a:r>
                      <a:r>
                        <a:rPr lang="ru-RU" sz="800" baseline="0" dirty="0" smtClean="0"/>
                        <a:t> требуются изменения в раме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Неравномерная передача крутящего</a:t>
                      </a:r>
                      <a:r>
                        <a:rPr lang="ru-RU" sz="800" baseline="0" dirty="0" smtClean="0"/>
                        <a:t> момента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Дуга 14"/>
          <p:cNvSpPr/>
          <p:nvPr/>
        </p:nvSpPr>
        <p:spPr>
          <a:xfrm rot="15371229">
            <a:off x="4380695" y="1863671"/>
            <a:ext cx="460855" cy="53837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79912" y="177281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13.46</a:t>
            </a:r>
            <a:r>
              <a:rPr lang="ru-RU" sz="1200" b="1" dirty="0" smtClean="0">
                <a:solidFill>
                  <a:srgbClr val="FF0000"/>
                </a:solidFill>
              </a:rPr>
              <a:t>°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785"/>
            <a:ext cx="8892480" cy="4690359"/>
          </a:xfrm>
        </p:spPr>
      </p:pic>
      <p:sp>
        <p:nvSpPr>
          <p:cNvPr id="11" name="TextBox 10"/>
          <p:cNvSpPr txBox="1"/>
          <p:nvPr/>
        </p:nvSpPr>
        <p:spPr>
          <a:xfrm>
            <a:off x="4894403" y="3283304"/>
            <a:ext cx="57579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7,6мм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894403" y="2996952"/>
            <a:ext cx="144016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2"/>
          <p:cNvSpPr>
            <a:spLocks noGrp="1"/>
          </p:cNvSpPr>
          <p:nvPr>
            <p:ph type="body" sz="half" idx="2"/>
          </p:nvPr>
        </p:nvSpPr>
        <p:spPr>
          <a:xfrm>
            <a:off x="467545" y="5157192"/>
            <a:ext cx="8153400" cy="457200"/>
          </a:xfrm>
        </p:spPr>
        <p:txBody>
          <a:bodyPr/>
          <a:lstStyle/>
          <a:p>
            <a:r>
              <a:rPr lang="ru-RU" dirty="0" smtClean="0"/>
              <a:t>Переход на крестовины от РМ 800 </a:t>
            </a:r>
            <a:r>
              <a:rPr lang="en-US" dirty="0" smtClean="0"/>
              <a:t>DUO</a:t>
            </a:r>
            <a:endParaRPr lang="ru-RU" dirty="0"/>
          </a:p>
        </p:txBody>
      </p:sp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67545" y="4653136"/>
            <a:ext cx="8153400" cy="492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предложение №0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9482" y="5452871"/>
            <a:ext cx="5102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угол перегиба </a:t>
            </a:r>
            <a:r>
              <a:rPr lang="ru-RU" sz="1400" dirty="0"/>
              <a:t>= </a:t>
            </a:r>
            <a:r>
              <a:rPr lang="ru-RU" sz="1400" dirty="0" smtClean="0"/>
              <a:t>13,46°</a:t>
            </a:r>
          </a:p>
          <a:p>
            <a:r>
              <a:rPr lang="ru-RU" sz="1400" dirty="0" smtClean="0"/>
              <a:t>длина от центра до центра = 284,12мм</a:t>
            </a:r>
          </a:p>
          <a:p>
            <a:r>
              <a:rPr lang="ru-RU" sz="1400" dirty="0" smtClean="0"/>
              <a:t>зазор между крестовиной и трубой </a:t>
            </a:r>
            <a:r>
              <a:rPr lang="en-US" sz="1400" dirty="0" smtClean="0"/>
              <a:t>R40102006 </a:t>
            </a:r>
            <a:r>
              <a:rPr lang="ru-RU" sz="1400" dirty="0" smtClean="0"/>
              <a:t>= 7,6мм</a:t>
            </a:r>
            <a:endParaRPr lang="ru-RU" sz="14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89859"/>
              </p:ext>
            </p:extLst>
          </p:nvPr>
        </p:nvGraphicFramePr>
        <p:xfrm>
          <a:off x="5922447" y="5140425"/>
          <a:ext cx="280831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578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Удешевление конструкции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Требуется регулярное обслуживание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817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Проверенная</a:t>
                      </a:r>
                      <a:r>
                        <a:rPr lang="ru-RU" sz="800" baseline="0" dirty="0" smtClean="0"/>
                        <a:t> временем схема (большая живучесть в условиях бездорожья)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Большие колебания (увеличенная вибрация)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98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</a:t>
                      </a:r>
                      <a:r>
                        <a:rPr lang="ru-RU" sz="800" baseline="0" dirty="0" smtClean="0"/>
                        <a:t> требуются изменения в раме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Неравномерная передача крутящего</a:t>
                      </a:r>
                      <a:r>
                        <a:rPr lang="ru-RU" sz="800" baseline="0" dirty="0" smtClean="0"/>
                        <a:t> момента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973469" cy="4993879"/>
          </a:xfr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623376" y="3284984"/>
            <a:ext cx="2232248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4597468"/>
            <a:ext cx="5445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расчетная геометрия требуемого </a:t>
            </a:r>
            <a:r>
              <a:rPr lang="ru-RU" dirty="0" err="1" smtClean="0">
                <a:solidFill>
                  <a:srgbClr val="FF0000"/>
                </a:solidFill>
              </a:rPr>
              <a:t>шруса</a:t>
            </a:r>
            <a:r>
              <a:rPr lang="ru-RU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ø</a:t>
            </a:r>
            <a:r>
              <a:rPr lang="ru-RU" dirty="0" smtClean="0">
                <a:solidFill>
                  <a:srgbClr val="FF0000"/>
                </a:solidFill>
              </a:rPr>
              <a:t>80мм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зазор между трубой и шарниром = 0мм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ukazov_yag\Desktop\(ОКР) R40600400 Трансмисся\!Архив\Картинки для презентации\Screenshot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36" y="5013176"/>
            <a:ext cx="265657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76256" y="6623774"/>
            <a:ext cx="1686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вид сверху в разрезе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88224" y="3429000"/>
            <a:ext cx="720080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6279536" cy="457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Рассмотрение возможности перехода на увеличенные </a:t>
            </a:r>
            <a:br>
              <a:rPr lang="ru-RU" dirty="0" smtClean="0"/>
            </a:br>
            <a:r>
              <a:rPr lang="ru-RU" dirty="0" err="1" smtClean="0"/>
              <a:t>ШРУСа</a:t>
            </a:r>
            <a:r>
              <a:rPr lang="ru-RU" dirty="0"/>
              <a:t> </a:t>
            </a:r>
            <a:r>
              <a:rPr lang="ru-RU" dirty="0" smtClean="0"/>
              <a:t>РМ800Т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853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8153400" cy="457200"/>
          </a:xfrm>
        </p:spPr>
        <p:txBody>
          <a:bodyPr/>
          <a:lstStyle/>
          <a:p>
            <a:r>
              <a:rPr lang="ru-RU" dirty="0" smtClean="0"/>
              <a:t>Под технологию прессового формования трубы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953001"/>
            <a:ext cx="8153400" cy="492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Техническое предложение №1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734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радиусы формования по средней линии = </a:t>
            </a:r>
            <a:r>
              <a:rPr lang="en-US" sz="1400" dirty="0" smtClean="0"/>
              <a:t>R63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Зазор между шарниром и трубой = 7,35 мм (есть возможность увеличить до 10мм)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64925"/>
              </p:ext>
            </p:extLst>
          </p:nvPr>
        </p:nvGraphicFramePr>
        <p:xfrm>
          <a:off x="0" y="0"/>
          <a:ext cx="2808312" cy="16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 оказывает</a:t>
                      </a:r>
                      <a:r>
                        <a:rPr lang="ru-RU" sz="800" baseline="0" dirty="0" smtClean="0"/>
                        <a:t> влияние на компоновку пластикового обвеса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Требуется</a:t>
                      </a:r>
                      <a:r>
                        <a:rPr lang="ru-RU" sz="800" baseline="0" dirty="0" smtClean="0"/>
                        <a:t> спец. оснастка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 уменьшает</a:t>
                      </a:r>
                      <a:r>
                        <a:rPr lang="ru-RU" sz="800" baseline="0" dirty="0" smtClean="0"/>
                        <a:t> прочность рамы (относительно других предложений)</a:t>
                      </a:r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Добавляются доп.</a:t>
                      </a:r>
                      <a:r>
                        <a:rPr lang="ru-RU" sz="800" baseline="0" dirty="0" smtClean="0"/>
                        <a:t> операции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Требуются</a:t>
                      </a:r>
                      <a:r>
                        <a:rPr lang="ru-RU" sz="800" baseline="0" dirty="0" smtClean="0"/>
                        <a:t> и</a:t>
                      </a:r>
                      <a:r>
                        <a:rPr lang="ru-RU" sz="800" dirty="0" smtClean="0"/>
                        <a:t>зменения в сварочном стапеле</a:t>
                      </a:r>
                      <a:endParaRPr lang="ru-RU" sz="8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430083">
            <a:off x="5595274" y="2516013"/>
            <a:ext cx="65434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</a:rPr>
              <a:t>7,35мм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98411" y="2835366"/>
            <a:ext cx="324036" cy="16036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-RM">
  <a:themeElements>
    <a:clrScheme name="GO-RM">
      <a:dk1>
        <a:srgbClr val="1F1A17"/>
      </a:dk1>
      <a:lt1>
        <a:srgbClr val="FFFFFF"/>
      </a:lt1>
      <a:dk2>
        <a:srgbClr val="C4252A"/>
      </a:dk2>
      <a:lt2>
        <a:srgbClr val="D0CFCF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GO-RM</Template>
  <TotalTime>482</TotalTime>
  <Words>414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GO-RM</vt:lpstr>
      <vt:lpstr>Технические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Техническое предложение №0</vt:lpstr>
      <vt:lpstr>Техническое предложение №0</vt:lpstr>
      <vt:lpstr>Презентация PowerPoint</vt:lpstr>
      <vt:lpstr>Техническое предложение №1</vt:lpstr>
      <vt:lpstr>Техническое предложение №2</vt:lpstr>
      <vt:lpstr>Техническое предложение №3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решения</dc:title>
  <dc:creator>ПУКАЗОВ ЯРОСЛАВ ГЕННАДЬЕВИЧ</dc:creator>
  <cp:lastModifiedBy>ПУКАЗОВ ЯРОСЛАВ ГЕННАДЬЕВИЧ</cp:lastModifiedBy>
  <cp:revision>36</cp:revision>
  <dcterms:created xsi:type="dcterms:W3CDTF">2024-06-19T05:57:56Z</dcterms:created>
  <dcterms:modified xsi:type="dcterms:W3CDTF">2024-06-19T14:01:07Z</dcterms:modified>
</cp:coreProperties>
</file>