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16"/>
  </p:notesMasterIdLst>
  <p:handoutMasterIdLst>
    <p:handoutMasterId r:id="rId17"/>
  </p:handoutMasterIdLst>
  <p:sldIdLst>
    <p:sldId id="395" r:id="rId2"/>
    <p:sldId id="394" r:id="rId3"/>
    <p:sldId id="424" r:id="rId4"/>
    <p:sldId id="429" r:id="rId5"/>
    <p:sldId id="425" r:id="rId6"/>
    <p:sldId id="430" r:id="rId7"/>
    <p:sldId id="431" r:id="rId8"/>
    <p:sldId id="428" r:id="rId9"/>
    <p:sldId id="432" r:id="rId10"/>
    <p:sldId id="426" r:id="rId11"/>
    <p:sldId id="391" r:id="rId12"/>
    <p:sldId id="393" r:id="rId13"/>
    <p:sldId id="386" r:id="rId14"/>
    <p:sldId id="427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A"/>
    <a:srgbClr val="005A9C"/>
    <a:srgbClr val="015F9A"/>
    <a:srgbClr val="DF2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84396" autoAdjust="0"/>
  </p:normalViewPr>
  <p:slideViewPr>
    <p:cSldViewPr>
      <p:cViewPr>
        <p:scale>
          <a:sx n="66" d="100"/>
          <a:sy n="66" d="100"/>
        </p:scale>
        <p:origin x="1734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9678D-7043-4647-9594-8609CFC0A009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7BD61-CDEF-4993-A535-BFDB20FF47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735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0A96-AD22-4C79-9614-16CBC5438CA7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2398A-4843-4217-BB71-2DE1C45EA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22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7D226F-2C30-4035-9E36-509A28B912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180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F7202-8C68-445D-AB2C-8FA01CB1CA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523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8A37F0-4947-4AEC-A891-D85813AF76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28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ECD069FB-170E-4512-97C0-9C474150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5E18-BE3D-4717-A6EE-92C74F9EC1B9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86D182C-609A-43E1-8E13-04D551B0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CC9247E-CF16-482B-8C5F-65D25A06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4A866-EB54-4581-B53B-0AE5B1F946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7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ECD069FB-170E-4512-97C0-9C474150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25E18-BE3D-4717-A6EE-92C74F9EC1B9}" type="datetimeFigureOut">
              <a:rPr lang="ru-RU"/>
              <a:pPr>
                <a:defRPr/>
              </a:pPr>
              <a:t>23.08.2023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86D182C-609A-43E1-8E13-04D551B0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CC9247E-CF16-482B-8C5F-65D25A06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4A866-EB54-4581-B53B-0AE5B1F946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850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266D2-719E-476B-A8DB-587AD317E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62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FB805-307E-495D-89B1-16137A9244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03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D34D4-21B6-4607-A0D6-45D7A83D48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32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95104-06FD-452A-9001-440776D6B2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51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3F54A-C91E-4C01-87BD-9E2675E363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812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E7AE8-ED52-4511-8A94-E8B1801622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04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58FCB-4F8A-477F-A0B0-1F45096B00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379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E64AE-546A-4C2F-B187-E5C6A852E4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620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54547895848748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100ACFD-8CB4-4647-A2CB-B3D3E5FE19A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  <p:sldLayoutId id="2147484170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A%D1%81%D0%BF%D0%B5%D1%80%D0%B8%D0%BC%D0%B5%D0%BD%D1%82" TargetMode="External"/><Relationship Id="rId13" Type="http://schemas.openxmlformats.org/officeDocument/2006/relationships/hyperlink" Target="https://ru.wikipedia.org/wiki/%D0%A2%D0%BE%D1%87%D0%BD%D1%8B%D0%B5_%D0%BD%D0%B0%D1%83%D0%BA%D0%B8#cite_note-1" TargetMode="External"/><Relationship Id="rId18" Type="http://schemas.openxmlformats.org/officeDocument/2006/relationships/hyperlink" Target="https://ru.wikipedia.org/wiki/%D0%95%D1%81%D1%82%D0%B5%D1%81%D1%82%D0%B2%D0%B5%D0%BD%D0%BD%D1%8B%D0%B5_%D0%BD%D0%B0%D1%83%D0%BA%D0%B8" TargetMode="External"/><Relationship Id="rId26" Type="http://schemas.openxmlformats.org/officeDocument/2006/relationships/hyperlink" Target="https://ru.wikipedia.org/wiki/%D0%A1%D0%BE%D1%86%D0%B8%D0%BE%D0%BB%D0%BE%D0%B3%D0%B8%D1%8F" TargetMode="External"/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1" Type="http://schemas.openxmlformats.org/officeDocument/2006/relationships/hyperlink" Target="https://ru.wikipedia.org/wiki/%D0%93%D1%83%D0%BC%D0%B0%D0%BD%D0%B8%D1%82%D0%B0%D1%80%D0%BD%D1%8B%D0%B5_%D0%BD%D0%B0%D1%83%D0%BA%D0%B8" TargetMode="External"/><Relationship Id="rId7" Type="http://schemas.openxmlformats.org/officeDocument/2006/relationships/hyperlink" Target="https://ru.wikipedia.org/wiki/%D0%93%D0%B8%D0%BF%D0%BE%D1%82%D0%B5%D0%B7%D0%B0" TargetMode="External"/><Relationship Id="rId12" Type="http://schemas.openxmlformats.org/officeDocument/2006/relationships/hyperlink" Target="https://ru.wikipedia.org/wiki/%D0%A5%D0%B8%D0%BC%D0%B8%D1%8F" TargetMode="External"/><Relationship Id="rId17" Type="http://schemas.openxmlformats.org/officeDocument/2006/relationships/hyperlink" Target="https://ru.wikipedia.org/wiki/%D0%A4%D0%BE%D1%80%D0%BC%D0%B0%D0%BB%D1%8C%D0%BD%D1%8B%D0%B5_%D0%BD%D0%B0%D1%83%D0%BA%D0%B8" TargetMode="External"/><Relationship Id="rId25" Type="http://schemas.openxmlformats.org/officeDocument/2006/relationships/hyperlink" Target="https://ru.wikipedia.org/wiki/%D0%9F%D1%81%D0%B8%D1%85%D0%BE%D0%BB%D0%BE%D0%B3%D0%B8%D1%8F" TargetMode="External"/><Relationship Id="rId2" Type="http://schemas.openxmlformats.org/officeDocument/2006/relationships/image" Target="../media/image4.png"/><Relationship Id="rId16" Type="http://schemas.openxmlformats.org/officeDocument/2006/relationships/hyperlink" Target="https://ru.wikipedia.org/wiki/%D0%A2%D0%BE%D1%87%D0%BD%D1%8B%D0%B5_%D0%BD%D0%B0%D1%83%D0%BA%D0%B8#cite_note-2" TargetMode="External"/><Relationship Id="rId20" Type="http://schemas.openxmlformats.org/officeDocument/2006/relationships/hyperlink" Target="https://ru.wikipedia.org/wiki/%D0%9F%D1%80%D0%B8%D0%BA%D0%BB%D0%B0%D0%B4%D0%BD%D1%8B%D0%B5_%D0%BD%D0%B0%D1%83%D0%BA%D0%B8" TargetMode="External"/><Relationship Id="rId29" Type="http://schemas.openxmlformats.org/officeDocument/2006/relationships/hyperlink" Target="https://ru.wikipedia.org/wiki/%D0%9A%D0%BE%D0%B3%D0%BD%D0%B8%D1%82%D0%B8%D0%B2%D0%BD%D0%BE%D0%B5_%D0%BC%D0%BE%D0%B4%D0%B5%D0%BB%D0%B8%D1%80%D0%BE%D0%B2%D0%B0%D0%BD%D0%B8%D0%B5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u.wikipedia.org/wiki/%D0%9C%D0%B5%D1%82%D0%BE%D0%B4" TargetMode="External"/><Relationship Id="rId11" Type="http://schemas.openxmlformats.org/officeDocument/2006/relationships/hyperlink" Target="https://ru.wikipedia.org/wiki/%D0%A4%D0%B8%D0%B7%D0%B8%D0%BA%D0%B0" TargetMode="External"/><Relationship Id="rId24" Type="http://schemas.openxmlformats.org/officeDocument/2006/relationships/hyperlink" Target="https://ru.wikipedia.org/wiki/%D0%9B%D0%B8%D0%BD%D0%B3%D0%B2%D0%B8%D1%81%D1%82%D0%B8%D0%BA%D0%B0" TargetMode="External"/><Relationship Id="rId5" Type="http://schemas.openxmlformats.org/officeDocument/2006/relationships/hyperlink" Target="https://ru.wikipedia.org/wiki/%D0%97%D0%B0%D0%BA%D0%BE%D0%BD_(%D0%BF%D1%80%D0%B0%D0%B2%D0%BE)" TargetMode="External"/><Relationship Id="rId15" Type="http://schemas.openxmlformats.org/officeDocument/2006/relationships/hyperlink" Target="https://ru.wikipedia.org/wiki/%D0%91%D0%B8%D0%BE%D0%BB%D0%BE%D0%B3%D0%B8%D1%8F" TargetMode="External"/><Relationship Id="rId23" Type="http://schemas.openxmlformats.org/officeDocument/2006/relationships/hyperlink" Target="https://ru.wikipedia.org/wiki/%D0%AD%D0%BA%D0%BE%D0%BD%D0%BE%D0%BC%D0%B8%D0%BA%D0%B0_(%D0%BD%D0%B0%D1%83%D0%BA%D0%B0)" TargetMode="External"/><Relationship Id="rId28" Type="http://schemas.openxmlformats.org/officeDocument/2006/relationships/hyperlink" Target="https://ru.wikipedia.org/wiki/%D0%9A%D0%BE%D1%80%D0%BF%D1%83%D1%81%D0%BD%D0%B0%D1%8F_%D0%BB%D0%B8%D0%BD%D0%B3%D0%B2%D0%B8%D1%81%D1%82%D0%B8%D0%BA%D0%B0" TargetMode="External"/><Relationship Id="rId10" Type="http://schemas.openxmlformats.org/officeDocument/2006/relationships/hyperlink" Target="https://ru.wikipedia.org/wiki/%D0%9C%D0%B0%D1%82%D0%B5%D0%BC%D0%B0%D1%82%D0%B8%D0%BA%D0%B0" TargetMode="External"/><Relationship Id="rId19" Type="http://schemas.openxmlformats.org/officeDocument/2006/relationships/hyperlink" Target="https://ru.wikipedia.org/wiki/%D0%A4%D1%83%D0%BD%D0%B4%D0%B0%D0%BC%D0%B5%D0%BD%D1%82%D0%B0%D0%BB%D1%8C%D0%BD%D0%B0%D1%8F_%D0%BD%D0%B0%D1%83%D0%BA%D0%B0" TargetMode="External"/><Relationship Id="rId4" Type="http://schemas.openxmlformats.org/officeDocument/2006/relationships/hyperlink" Target="https://ru.wikipedia.org/wiki/%D0%9D%D0%B0%D1%83%D0%BA%D0%B0" TargetMode="External"/><Relationship Id="rId9" Type="http://schemas.openxmlformats.org/officeDocument/2006/relationships/hyperlink" Target="https://ru.wikipedia.org/wiki/%D0%9B%D0%BE%D0%B3%D0%B8%D0%BA%D0%B0" TargetMode="External"/><Relationship Id="rId14" Type="http://schemas.openxmlformats.org/officeDocument/2006/relationships/hyperlink" Target="https://ru.wikipedia.org/wiki/%D0%98%D0%BD%D1%84%D0%BE%D1%80%D0%BC%D0%B0%D1%82%D0%B8%D0%BA%D0%B0" TargetMode="External"/><Relationship Id="rId22" Type="http://schemas.openxmlformats.org/officeDocument/2006/relationships/hyperlink" Target="https://ru.wikipedia.org/wiki/%D0%9E%D0%B1%D1%89%D0%B5%D1%81%D1%82%D0%B2%D0%B5%D0%BD%D0%BD%D1%8B%D0%B5_%D0%BD%D0%B0%D1%83%D0%BA%D0%B8" TargetMode="External"/><Relationship Id="rId27" Type="http://schemas.openxmlformats.org/officeDocument/2006/relationships/hyperlink" Target="https://ru.wikipedia.org/wiki/%D0%AD%D0%BA%D0%BE%D0%BD%D0%BE%D0%BC%D0%B5%D1%82%D1%80%D0%B8%D0%BA%D0%B0" TargetMode="External"/><Relationship Id="rId30" Type="http://schemas.openxmlformats.org/officeDocument/2006/relationships/hyperlink" Target="https://ru.wikipedia.org/w/index.php?title=%D0%A1%D1%82%D0%B0%D1%82%D0%B8%D1%81%D1%82%D0%B8%D1%87%D0%B5%D1%81%D0%BA%D0%B0%D1%8F_%D1%81%D0%BE%D1%86%D0%B8%D0%BE%D0%BB%D0%BE%D0%B3%D0%B8%D1%8F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7893" y="2571330"/>
            <a:ext cx="11212683" cy="2219309"/>
          </a:xfrm>
        </p:spPr>
        <p:txBody>
          <a:bodyPr/>
          <a:lstStyle/>
          <a:p>
            <a:r>
              <a:rPr lang="en-US" altLang="ru-RU" sz="4000" b="1" dirty="0">
                <a:solidFill>
                  <a:srgbClr val="005A9C"/>
                </a:solidFill>
              </a:rPr>
              <a:t>	</a:t>
            </a:r>
            <a:r>
              <a:rPr lang="ru-RU" altLang="ru-RU" sz="4000" b="1" dirty="0">
                <a:solidFill>
                  <a:srgbClr val="005A9C"/>
                </a:solidFill>
              </a:rPr>
              <a:t>Комплексный подход</a:t>
            </a:r>
            <a:endParaRPr lang="ru-RU" altLang="ru-RU" sz="3200" b="1" dirty="0">
              <a:solidFill>
                <a:srgbClr val="005A9C"/>
              </a:solidFill>
            </a:endParaRPr>
          </a:p>
        </p:txBody>
      </p:sp>
      <p:pic>
        <p:nvPicPr>
          <p:cNvPr id="41986" name="Picture 2" descr="Logo_APM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-1251520"/>
            <a:ext cx="2880000" cy="81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0" y="5152595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9AA"/>
                </a:solidFill>
              </a:rPr>
              <a:t>Святослав Соколов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F8A2AF-C28B-4EA3-AE11-0951285CF9E8}"/>
              </a:ext>
            </a:extLst>
          </p:cNvPr>
          <p:cNvSpPr/>
          <p:nvPr/>
        </p:nvSpPr>
        <p:spPr>
          <a:xfrm>
            <a:off x="3080981" y="6525344"/>
            <a:ext cx="60206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0069AA"/>
                </a:solidFill>
              </a:rPr>
              <a:t>НТЦ «АПМ» - ведущий разработчик ПО для инженерных расчетов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A590230-CBCF-4ADD-82F9-A80E2489BB22}"/>
              </a:ext>
            </a:extLst>
          </p:cNvPr>
          <p:cNvGrpSpPr/>
          <p:nvPr/>
        </p:nvGrpSpPr>
        <p:grpSpPr>
          <a:xfrm>
            <a:off x="-4676" y="3240"/>
            <a:ext cx="12196675" cy="2057500"/>
            <a:chOff x="-4675" y="3240"/>
            <a:chExt cx="12192000" cy="2057500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49157032-2862-48A5-AB31-69685BB73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4675" y="3240"/>
              <a:ext cx="12192000" cy="2057500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67E55CBB-C886-42EC-9E16-A25667747363}"/>
                </a:ext>
              </a:extLst>
            </p:cNvPr>
            <p:cNvGrpSpPr/>
            <p:nvPr/>
          </p:nvGrpSpPr>
          <p:grpSpPr>
            <a:xfrm>
              <a:off x="5891223" y="491815"/>
              <a:ext cx="6187588" cy="1077218"/>
              <a:chOff x="5891223" y="491815"/>
              <a:chExt cx="6187588" cy="1077218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0C6FFA7-B5A3-4435-B750-3579DBCD0EA9}"/>
                  </a:ext>
                </a:extLst>
              </p:cNvPr>
              <p:cNvSpPr/>
              <p:nvPr/>
            </p:nvSpPr>
            <p:spPr>
              <a:xfrm>
                <a:off x="5891223" y="491815"/>
                <a:ext cx="602068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ru-RU" sz="3200" b="1" dirty="0">
                    <a:solidFill>
                      <a:schemeClr val="bg1"/>
                    </a:solidFill>
                  </a:rPr>
                  <a:t>Российские CAE-системы</a:t>
                </a:r>
                <a:br>
                  <a:rPr lang="ru-RU" sz="3200" b="1" dirty="0">
                    <a:solidFill>
                      <a:schemeClr val="bg1"/>
                    </a:solidFill>
                  </a:rPr>
                </a:br>
                <a:r>
                  <a:rPr lang="ru-RU" sz="3200" b="1" dirty="0">
                    <a:solidFill>
                      <a:schemeClr val="bg1"/>
                    </a:solidFill>
                  </a:rPr>
                  <a:t>на службе промышленности</a:t>
                </a:r>
                <a:endParaRPr lang="ru-RU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5469F3D7-310C-4C6C-9C3B-7D51F52FC2D4}"/>
                  </a:ext>
                </a:extLst>
              </p:cNvPr>
              <p:cNvSpPr/>
              <p:nvPr/>
            </p:nvSpPr>
            <p:spPr>
              <a:xfrm>
                <a:off x="11496600" y="908720"/>
                <a:ext cx="5822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schemeClr val="bg1"/>
                    </a:solidFill>
                  </a:rPr>
                  <a:t>2020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6911851"/>
      </p:ext>
    </p:extLst>
  </p:cSld>
  <p:clrMapOvr>
    <a:masterClrMapping/>
  </p:clrMapOvr>
  <p:transition spd="slow" advTm="884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Прямоугольник 9">
            <a:extLst>
              <a:ext uri="{FF2B5EF4-FFF2-40B4-BE49-F238E27FC236}">
                <a16:creationId xmlns:a16="http://schemas.microsoft.com/office/drawing/2014/main" id="{B7529963-1349-4AF0-94D8-CB5A5994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6192839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87888" y="260648"/>
            <a:ext cx="6336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Один из шаблонов оценки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847" y="2347139"/>
            <a:ext cx="116292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LiberationSans-Bold"/>
              </a:rPr>
              <a:t>Духовная </a:t>
            </a:r>
            <a:r>
              <a:rPr lang="ru-RU" sz="1800" dirty="0">
                <a:latin typeface="LiberationSans"/>
              </a:rPr>
              <a:t>— отношения, возникающие в процессе формирования духовных ценностей, их сохранения,</a:t>
            </a:r>
          </a:p>
          <a:p>
            <a:r>
              <a:rPr lang="ru-RU" sz="1800" dirty="0">
                <a:latin typeface="LiberationSans"/>
              </a:rPr>
              <a:t>распространения, потребления, а также передачи следующим поколениям. Институты, относящиеся к</a:t>
            </a:r>
          </a:p>
          <a:p>
            <a:r>
              <a:rPr lang="ru-RU" sz="1800" dirty="0">
                <a:latin typeface="LiberationSans"/>
              </a:rPr>
              <a:t>духовной сфере: </a:t>
            </a:r>
            <a:r>
              <a:rPr lang="ru-RU" sz="1800" dirty="0">
                <a:solidFill>
                  <a:srgbClr val="FF0000"/>
                </a:solidFill>
                <a:latin typeface="LiberationSans"/>
              </a:rPr>
              <a:t>религия, идеология, наука, искусство, образование</a:t>
            </a:r>
            <a:r>
              <a:rPr lang="ru-RU" sz="1800" dirty="0">
                <a:latin typeface="LiberationSans"/>
              </a:rPr>
              <a:t> и др.</a:t>
            </a:r>
            <a:r>
              <a:rPr lang="ru-RU" sz="1800" b="1" dirty="0">
                <a:latin typeface="LiberationSans-Bold"/>
              </a:rPr>
              <a:t> </a:t>
            </a:r>
          </a:p>
          <a:p>
            <a:endParaRPr lang="ru-RU" sz="1800" b="1" dirty="0">
              <a:latin typeface="LiberationSans-Bold"/>
            </a:endParaRPr>
          </a:p>
          <a:p>
            <a:r>
              <a:rPr lang="ru-RU" sz="1800" b="1" dirty="0">
                <a:latin typeface="LiberationSans-Bold"/>
              </a:rPr>
              <a:t>Политическая </a:t>
            </a:r>
            <a:r>
              <a:rPr lang="ru-RU" sz="1800" dirty="0">
                <a:latin typeface="LiberationSans"/>
              </a:rPr>
              <a:t>— отношения между гражданским обществом и государством, между государством и</a:t>
            </a:r>
          </a:p>
          <a:p>
            <a:r>
              <a:rPr lang="ru-RU" sz="1800" dirty="0">
                <a:latin typeface="LiberationSans"/>
              </a:rPr>
              <a:t>политическими партиями, а также между государствами. Институты, относящиеся к политической сфере:</a:t>
            </a:r>
          </a:p>
          <a:p>
            <a:r>
              <a:rPr lang="ru-RU" sz="1800" dirty="0">
                <a:latin typeface="LiberationSans"/>
              </a:rPr>
              <a:t>государство, право, парламент, правительство, судебная система, политические партии, </a:t>
            </a:r>
            <a:r>
              <a:rPr lang="ru-RU" sz="1800" dirty="0">
                <a:solidFill>
                  <a:srgbClr val="FF0000"/>
                </a:solidFill>
                <a:latin typeface="LiberationSans"/>
              </a:rPr>
              <a:t>армия</a:t>
            </a:r>
            <a:r>
              <a:rPr lang="ru-RU" sz="1800" dirty="0">
                <a:latin typeface="LiberationSans"/>
              </a:rPr>
              <a:t> и др.</a:t>
            </a:r>
            <a:r>
              <a:rPr lang="ru-RU" sz="1800" b="1" dirty="0">
                <a:latin typeface="LiberationSans-Bold"/>
              </a:rPr>
              <a:t> </a:t>
            </a:r>
          </a:p>
          <a:p>
            <a:endParaRPr lang="ru-RU" sz="1800" b="1" dirty="0">
              <a:latin typeface="LiberationSans-Bold"/>
            </a:endParaRPr>
          </a:p>
          <a:p>
            <a:r>
              <a:rPr lang="ru-RU" sz="1800" b="1" dirty="0">
                <a:latin typeface="LiberationSans-Bold"/>
              </a:rPr>
              <a:t>Социальная </a:t>
            </a:r>
            <a:r>
              <a:rPr lang="ru-RU" sz="1800" dirty="0">
                <a:latin typeface="LiberationSans"/>
              </a:rPr>
              <a:t>— отношения между различными социальными и возрастными группами; деятельность по</a:t>
            </a:r>
          </a:p>
          <a:p>
            <a:r>
              <a:rPr lang="ru-RU" sz="1800" dirty="0">
                <a:latin typeface="LiberationSans"/>
              </a:rPr>
              <a:t>обеспечению социальной гарантии. Институты, относящиеся к социальной сфере: воспитание, </a:t>
            </a:r>
            <a:r>
              <a:rPr lang="ru-RU" sz="1800" dirty="0">
                <a:solidFill>
                  <a:srgbClr val="FF0000"/>
                </a:solidFill>
                <a:latin typeface="LiberationSans"/>
              </a:rPr>
              <a:t>семья,</a:t>
            </a:r>
          </a:p>
          <a:p>
            <a:r>
              <a:rPr lang="ru-RU" sz="1800" dirty="0">
                <a:solidFill>
                  <a:srgbClr val="FF0000"/>
                </a:solidFill>
                <a:latin typeface="LiberationSans"/>
              </a:rPr>
              <a:t>здравоохранение, социальное обеспечение, досуг</a:t>
            </a:r>
            <a:r>
              <a:rPr lang="ru-RU" sz="1800" dirty="0">
                <a:latin typeface="LiberationSans"/>
              </a:rPr>
              <a:t> и др.</a:t>
            </a:r>
          </a:p>
          <a:p>
            <a:endParaRPr lang="ru-RU" sz="1800" dirty="0">
              <a:latin typeface="LiberationSans"/>
            </a:endParaRPr>
          </a:p>
          <a:p>
            <a:r>
              <a:rPr lang="ru-RU" sz="1800" b="1" dirty="0">
                <a:latin typeface="LiberationSans-Bold"/>
              </a:rPr>
              <a:t>Экономическая </a:t>
            </a:r>
            <a:r>
              <a:rPr lang="ru-RU" sz="1800" dirty="0">
                <a:latin typeface="LiberationSans"/>
              </a:rPr>
              <a:t>— отношения в процессе производства (производство, распределение, обмен,</a:t>
            </a:r>
          </a:p>
          <a:p>
            <a:r>
              <a:rPr lang="ru-RU" sz="1800" dirty="0">
                <a:solidFill>
                  <a:srgbClr val="FF0000"/>
                </a:solidFill>
                <a:latin typeface="LiberationSans"/>
              </a:rPr>
              <a:t>потребление материальных благ</a:t>
            </a:r>
            <a:r>
              <a:rPr lang="ru-RU" sz="1800" dirty="0">
                <a:latin typeface="LiberationSans"/>
              </a:rPr>
              <a:t>). Институты, относящиеся к экономической сфере: частная</a:t>
            </a:r>
          </a:p>
          <a:p>
            <a:r>
              <a:rPr lang="ru-RU" sz="1800" dirty="0">
                <a:latin typeface="LiberationSans"/>
              </a:rPr>
              <a:t>собственность, материальное производство, рынок и др.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23917" y="1700808"/>
            <a:ext cx="6081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LiberationSerif-Bold"/>
              </a:rPr>
              <a:t>Сферы жизнедеятельности общества </a:t>
            </a:r>
          </a:p>
          <a:p>
            <a:pPr algn="r"/>
            <a:r>
              <a:rPr lang="ru-RU" sz="1200" b="1" dirty="0">
                <a:latin typeface="LiberationSerif-Bold"/>
              </a:rPr>
              <a:t>Вики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0936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AutoShape 42"/>
          <p:cNvCxnSpPr>
            <a:cxnSpLocks noChangeShapeType="1"/>
          </p:cNvCxnSpPr>
          <p:nvPr/>
        </p:nvCxnSpPr>
        <p:spPr bwMode="auto">
          <a:xfrm flipH="1">
            <a:off x="8460606" y="1839621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37" name="AutoShape 42"/>
          <p:cNvCxnSpPr>
            <a:cxnSpLocks noChangeShapeType="1"/>
          </p:cNvCxnSpPr>
          <p:nvPr/>
        </p:nvCxnSpPr>
        <p:spPr bwMode="auto">
          <a:xfrm flipH="1">
            <a:off x="8476463" y="2117732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38" name="AutoShape 42"/>
          <p:cNvCxnSpPr>
            <a:cxnSpLocks noChangeShapeType="1"/>
          </p:cNvCxnSpPr>
          <p:nvPr/>
        </p:nvCxnSpPr>
        <p:spPr bwMode="auto">
          <a:xfrm flipH="1">
            <a:off x="8600104" y="3097375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39" name="AutoShape 42"/>
          <p:cNvCxnSpPr>
            <a:cxnSpLocks noChangeShapeType="1"/>
          </p:cNvCxnSpPr>
          <p:nvPr/>
        </p:nvCxnSpPr>
        <p:spPr bwMode="auto">
          <a:xfrm flipH="1">
            <a:off x="8600104" y="3404157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40" name="AutoShape 42"/>
          <p:cNvCxnSpPr>
            <a:cxnSpLocks noChangeShapeType="1"/>
          </p:cNvCxnSpPr>
          <p:nvPr/>
        </p:nvCxnSpPr>
        <p:spPr bwMode="auto">
          <a:xfrm flipH="1">
            <a:off x="8552259" y="4203013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41" name="AutoShape 42"/>
          <p:cNvCxnSpPr>
            <a:cxnSpLocks noChangeShapeType="1"/>
          </p:cNvCxnSpPr>
          <p:nvPr/>
        </p:nvCxnSpPr>
        <p:spPr bwMode="auto">
          <a:xfrm flipH="1">
            <a:off x="8550675" y="4499014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42" name="AutoShape 42"/>
          <p:cNvCxnSpPr>
            <a:cxnSpLocks noChangeShapeType="1"/>
          </p:cNvCxnSpPr>
          <p:nvPr/>
        </p:nvCxnSpPr>
        <p:spPr bwMode="auto">
          <a:xfrm flipH="1">
            <a:off x="8564746" y="4775965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43" name="AutoShape 42"/>
          <p:cNvCxnSpPr>
            <a:cxnSpLocks noChangeShapeType="1"/>
          </p:cNvCxnSpPr>
          <p:nvPr/>
        </p:nvCxnSpPr>
        <p:spPr bwMode="auto">
          <a:xfrm flipH="1">
            <a:off x="8550462" y="5061619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44" name="AutoShape 42"/>
          <p:cNvCxnSpPr>
            <a:cxnSpLocks noChangeShapeType="1"/>
          </p:cNvCxnSpPr>
          <p:nvPr/>
        </p:nvCxnSpPr>
        <p:spPr bwMode="auto">
          <a:xfrm flipH="1">
            <a:off x="6927086" y="2637357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45" name="AutoShape 42"/>
          <p:cNvCxnSpPr>
            <a:cxnSpLocks noChangeShapeType="1"/>
          </p:cNvCxnSpPr>
          <p:nvPr/>
        </p:nvCxnSpPr>
        <p:spPr bwMode="auto">
          <a:xfrm flipH="1">
            <a:off x="6853463" y="3238406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46" name="AutoShape 42"/>
          <p:cNvCxnSpPr>
            <a:cxnSpLocks noChangeShapeType="1"/>
          </p:cNvCxnSpPr>
          <p:nvPr/>
        </p:nvCxnSpPr>
        <p:spPr bwMode="auto">
          <a:xfrm flipH="1">
            <a:off x="6779840" y="3839455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47" name="AutoShape 42"/>
          <p:cNvCxnSpPr>
            <a:cxnSpLocks noChangeShapeType="1"/>
          </p:cNvCxnSpPr>
          <p:nvPr/>
        </p:nvCxnSpPr>
        <p:spPr bwMode="auto">
          <a:xfrm flipH="1">
            <a:off x="6787071" y="4578831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48" name="AutoShape 42"/>
          <p:cNvCxnSpPr>
            <a:cxnSpLocks noChangeShapeType="1"/>
          </p:cNvCxnSpPr>
          <p:nvPr/>
        </p:nvCxnSpPr>
        <p:spPr bwMode="auto">
          <a:xfrm flipH="1">
            <a:off x="6800639" y="5427526"/>
            <a:ext cx="864592" cy="0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120" name="AutoShape 45"/>
          <p:cNvCxnSpPr>
            <a:cxnSpLocks noChangeShapeType="1"/>
            <a:endCxn id="26" idx="2"/>
          </p:cNvCxnSpPr>
          <p:nvPr/>
        </p:nvCxnSpPr>
        <p:spPr bwMode="auto">
          <a:xfrm flipV="1">
            <a:off x="6967092" y="5561761"/>
            <a:ext cx="0" cy="47206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115" name="AutoShape 45"/>
          <p:cNvCxnSpPr>
            <a:cxnSpLocks noChangeShapeType="1"/>
          </p:cNvCxnSpPr>
          <p:nvPr/>
        </p:nvCxnSpPr>
        <p:spPr bwMode="auto">
          <a:xfrm>
            <a:off x="6927086" y="1887640"/>
            <a:ext cx="23853" cy="60529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107" name="AutoShape 45"/>
          <p:cNvCxnSpPr>
            <a:cxnSpLocks noChangeShapeType="1"/>
          </p:cNvCxnSpPr>
          <p:nvPr/>
        </p:nvCxnSpPr>
        <p:spPr bwMode="auto">
          <a:xfrm>
            <a:off x="935749" y="1922521"/>
            <a:ext cx="551739" cy="163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108" name="AutoShape 45"/>
          <p:cNvCxnSpPr>
            <a:cxnSpLocks noChangeShapeType="1"/>
          </p:cNvCxnSpPr>
          <p:nvPr/>
        </p:nvCxnSpPr>
        <p:spPr bwMode="auto">
          <a:xfrm flipV="1">
            <a:off x="854726" y="3798804"/>
            <a:ext cx="616962" cy="8938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109" name="AutoShape 45"/>
          <p:cNvCxnSpPr>
            <a:cxnSpLocks noChangeShapeType="1"/>
          </p:cNvCxnSpPr>
          <p:nvPr/>
        </p:nvCxnSpPr>
        <p:spPr bwMode="auto">
          <a:xfrm flipV="1">
            <a:off x="834135" y="5974897"/>
            <a:ext cx="636077" cy="10581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51" name="AutoShape 45"/>
          <p:cNvCxnSpPr>
            <a:cxnSpLocks noChangeShapeType="1"/>
          </p:cNvCxnSpPr>
          <p:nvPr/>
        </p:nvCxnSpPr>
        <p:spPr bwMode="auto">
          <a:xfrm flipV="1">
            <a:off x="2310089" y="1549528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56" name="AutoShape 45"/>
          <p:cNvCxnSpPr>
            <a:cxnSpLocks noChangeShapeType="1"/>
          </p:cNvCxnSpPr>
          <p:nvPr/>
        </p:nvCxnSpPr>
        <p:spPr bwMode="auto">
          <a:xfrm flipV="1">
            <a:off x="2310089" y="1924330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67" name="AutoShape 45"/>
          <p:cNvCxnSpPr>
            <a:cxnSpLocks noChangeShapeType="1"/>
          </p:cNvCxnSpPr>
          <p:nvPr/>
        </p:nvCxnSpPr>
        <p:spPr bwMode="auto">
          <a:xfrm flipV="1">
            <a:off x="2310089" y="2299132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sp>
        <p:nvSpPr>
          <p:cNvPr id="14343" name="Прямоугольник 9">
            <a:extLst>
              <a:ext uri="{FF2B5EF4-FFF2-40B4-BE49-F238E27FC236}">
                <a16:creationId xmlns:a16="http://schemas.microsoft.com/office/drawing/2014/main" id="{B7529963-1349-4AF0-94D8-CB5A5994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0645" y="4900121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95631" y="2882626"/>
            <a:ext cx="1586804" cy="68299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Статический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2108" y="3654490"/>
            <a:ext cx="1580327" cy="322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Гармонический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85759" y="4070360"/>
            <a:ext cx="1607143" cy="1086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Динамический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2108" y="5264346"/>
            <a:ext cx="1590794" cy="307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Усталостный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72796" y="3288328"/>
            <a:ext cx="1681508" cy="21251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Нелинейный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96224" y="2475062"/>
            <a:ext cx="1586211" cy="3054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Устойчивость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71130" y="4103105"/>
            <a:ext cx="1683175" cy="20095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Собственные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4343" y="4387290"/>
            <a:ext cx="1669961" cy="212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Вынужденные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71130" y="4683361"/>
            <a:ext cx="1683174" cy="205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Удар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87488" y="1340768"/>
            <a:ext cx="1436231" cy="1163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Конструкций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72796" y="2970495"/>
            <a:ext cx="1681508" cy="2346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Линейный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272799" y="2013910"/>
            <a:ext cx="1681507" cy="2472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Нестационарная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72799" y="1700808"/>
            <a:ext cx="1681507" cy="25848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Стационарная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787071" y="2492930"/>
            <a:ext cx="360041" cy="3068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МДТТ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22041" y="5898989"/>
            <a:ext cx="2278063" cy="4370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Аэро</a:t>
            </a:r>
            <a:r>
              <a:rPr lang="ru-RU" b="1" dirty="0">
                <a:solidFill>
                  <a:srgbClr val="002060"/>
                </a:solidFill>
              </a:rPr>
              <a:t>-</a:t>
            </a:r>
            <a:r>
              <a:rPr lang="ru-RU" b="1" dirty="0" err="1">
                <a:solidFill>
                  <a:srgbClr val="002060"/>
                </a:solidFill>
              </a:rPr>
              <a:t>гидро</a:t>
            </a:r>
            <a:r>
              <a:rPr lang="ru-RU" b="1" dirty="0">
                <a:solidFill>
                  <a:srgbClr val="002060"/>
                </a:solidFill>
              </a:rPr>
              <a:t>-динамика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313101" y="6033827"/>
            <a:ext cx="2477409" cy="3737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Электромагнитные поля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696595" y="5593271"/>
            <a:ext cx="2093915" cy="357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Электрические токи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265585" y="1405611"/>
            <a:ext cx="1948155" cy="3300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Параметрическая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269697" y="1794133"/>
            <a:ext cx="1944044" cy="29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Топологическая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69696" y="2175393"/>
            <a:ext cx="1944045" cy="305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Подбор</a:t>
            </a: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сечений КЭ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 rot="16200000">
            <a:off x="-1518169" y="3808545"/>
            <a:ext cx="4907836" cy="36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Оптимальное</a:t>
            </a: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</a:rPr>
              <a:t>проектирование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65820" y="3162835"/>
            <a:ext cx="1947919" cy="3473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Передачи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47007" y="5608074"/>
            <a:ext cx="1966732" cy="2793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Вала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60221" y="3921952"/>
            <a:ext cx="1953518" cy="32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Подшипника </a:t>
            </a:r>
            <a:r>
              <a:rPr lang="ru-RU" b="1" dirty="0" err="1">
                <a:solidFill>
                  <a:srgbClr val="002060"/>
                </a:solidFill>
              </a:rPr>
              <a:t>кач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lang="ru-RU" b="1" dirty="0"/>
              <a:t>.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77578" y="2779630"/>
            <a:ext cx="1936161" cy="350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Редуктора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260221" y="4671897"/>
            <a:ext cx="1953518" cy="300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Соединений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79389" y="5981089"/>
            <a:ext cx="1934350" cy="325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Пружины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76683" y="6391432"/>
            <a:ext cx="1937056" cy="3290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Кулачка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69697" y="4291546"/>
            <a:ext cx="1944042" cy="325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Подшипника </a:t>
            </a:r>
            <a:r>
              <a:rPr lang="ru-RU" b="1" dirty="0" err="1">
                <a:solidFill>
                  <a:srgbClr val="002060"/>
                </a:solidFill>
              </a:rPr>
              <a:t>ск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65820" y="3558061"/>
            <a:ext cx="1947919" cy="313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ШВП/РВП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49332" y="5198567"/>
            <a:ext cx="1964407" cy="329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Балки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271130" y="4966047"/>
            <a:ext cx="1683174" cy="191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Механизм</a:t>
            </a:r>
          </a:p>
        </p:txBody>
      </p:sp>
      <p:cxnSp>
        <p:nvCxnSpPr>
          <p:cNvPr id="47" name="AutoShape 42"/>
          <p:cNvCxnSpPr>
            <a:cxnSpLocks noChangeShapeType="1"/>
          </p:cNvCxnSpPr>
          <p:nvPr/>
        </p:nvCxnSpPr>
        <p:spPr bwMode="auto">
          <a:xfrm rot="10800000">
            <a:off x="13668406" y="2773246"/>
            <a:ext cx="864592" cy="398302"/>
          </a:xfrm>
          <a:prstGeom prst="bentConnector2">
            <a:avLst/>
          </a:prstGeom>
          <a:noFill/>
          <a:ln w="38100">
            <a:solidFill>
              <a:srgbClr val="993300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48" name="AutoShape 41"/>
          <p:cNvCxnSpPr>
            <a:cxnSpLocks noChangeShapeType="1"/>
          </p:cNvCxnSpPr>
          <p:nvPr/>
        </p:nvCxnSpPr>
        <p:spPr bwMode="auto">
          <a:xfrm flipH="1">
            <a:off x="5588806" y="3871300"/>
            <a:ext cx="683806" cy="0"/>
          </a:xfrm>
          <a:prstGeom prst="straightConnector1">
            <a:avLst/>
          </a:prstGeom>
          <a:noFill/>
          <a:ln w="762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49" name="AutoShape 43"/>
          <p:cNvCxnSpPr>
            <a:cxnSpLocks noChangeShapeType="1"/>
          </p:cNvCxnSpPr>
          <p:nvPr/>
        </p:nvCxnSpPr>
        <p:spPr bwMode="auto">
          <a:xfrm>
            <a:off x="13569524" y="1959968"/>
            <a:ext cx="30140" cy="227631"/>
          </a:xfrm>
          <a:prstGeom prst="straightConnector1">
            <a:avLst/>
          </a:prstGeom>
          <a:noFill/>
          <a:ln w="38100">
            <a:solidFill>
              <a:srgbClr val="993300"/>
            </a:solidFill>
            <a:round/>
            <a:headEnd/>
            <a:tailEnd type="stealth" w="lg" len="lg"/>
          </a:ln>
          <a:effectLst/>
        </p:spPr>
      </p:cxnSp>
      <p:cxnSp>
        <p:nvCxnSpPr>
          <p:cNvPr id="50" name="AutoShape 44"/>
          <p:cNvCxnSpPr>
            <a:cxnSpLocks noChangeShapeType="1"/>
          </p:cNvCxnSpPr>
          <p:nvPr/>
        </p:nvCxnSpPr>
        <p:spPr bwMode="auto">
          <a:xfrm flipV="1">
            <a:off x="12898322" y="1394727"/>
            <a:ext cx="720291" cy="398302"/>
          </a:xfrm>
          <a:prstGeom prst="bentConnector2">
            <a:avLst/>
          </a:prstGeom>
          <a:noFill/>
          <a:ln w="38100">
            <a:solidFill>
              <a:srgbClr val="993300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52" name="AutoShape 52"/>
          <p:cNvCxnSpPr>
            <a:cxnSpLocks noChangeShapeType="1"/>
          </p:cNvCxnSpPr>
          <p:nvPr/>
        </p:nvCxnSpPr>
        <p:spPr bwMode="auto">
          <a:xfrm rot="10800000" flipH="1" flipV="1">
            <a:off x="14164219" y="2232568"/>
            <a:ext cx="72009" cy="1936540"/>
          </a:xfrm>
          <a:prstGeom prst="bentConnector3">
            <a:avLst>
              <a:gd name="adj1" fmla="val -952381"/>
            </a:avLst>
          </a:prstGeom>
          <a:noFill/>
          <a:ln w="38100">
            <a:solidFill>
              <a:srgbClr val="993300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53" name="AutoShape 53"/>
          <p:cNvCxnSpPr>
            <a:cxnSpLocks noChangeShapeType="1"/>
          </p:cNvCxnSpPr>
          <p:nvPr/>
        </p:nvCxnSpPr>
        <p:spPr bwMode="auto">
          <a:xfrm>
            <a:off x="13516425" y="4415921"/>
            <a:ext cx="215603" cy="1944216"/>
          </a:xfrm>
          <a:prstGeom prst="bentConnector3">
            <a:avLst>
              <a:gd name="adj1" fmla="val 353290"/>
            </a:avLst>
          </a:prstGeom>
          <a:noFill/>
          <a:ln w="38100">
            <a:solidFill>
              <a:srgbClr val="993300"/>
            </a:solidFill>
            <a:miter lim="800000"/>
            <a:headEnd/>
            <a:tailEnd type="stealth" w="lg" len="lg"/>
          </a:ln>
          <a:effectLst/>
        </p:spPr>
      </p:cxnSp>
      <p:cxnSp>
        <p:nvCxnSpPr>
          <p:cNvPr id="54" name="AutoShape 54"/>
          <p:cNvCxnSpPr>
            <a:cxnSpLocks noChangeShapeType="1"/>
          </p:cNvCxnSpPr>
          <p:nvPr/>
        </p:nvCxnSpPr>
        <p:spPr bwMode="auto">
          <a:xfrm flipH="1">
            <a:off x="14110244" y="1811279"/>
            <a:ext cx="107950" cy="284163"/>
          </a:xfrm>
          <a:prstGeom prst="straightConnector1">
            <a:avLst/>
          </a:prstGeom>
          <a:noFill/>
          <a:ln w="38100">
            <a:solidFill>
              <a:srgbClr val="993300"/>
            </a:solidFill>
            <a:round/>
            <a:headEnd/>
            <a:tailEnd type="stealth" w="lg" len="lg"/>
          </a:ln>
          <a:effectLst/>
        </p:spPr>
      </p:cxnSp>
      <p:cxnSp>
        <p:nvCxnSpPr>
          <p:cNvPr id="55" name="AutoShape 55"/>
          <p:cNvCxnSpPr>
            <a:cxnSpLocks noChangeShapeType="1"/>
          </p:cNvCxnSpPr>
          <p:nvPr/>
        </p:nvCxnSpPr>
        <p:spPr bwMode="auto">
          <a:xfrm>
            <a:off x="14230392" y="1394727"/>
            <a:ext cx="107950" cy="285750"/>
          </a:xfrm>
          <a:prstGeom prst="straightConnector1">
            <a:avLst/>
          </a:prstGeom>
          <a:noFill/>
          <a:ln w="38100">
            <a:solidFill>
              <a:srgbClr val="993300"/>
            </a:solidFill>
            <a:round/>
            <a:headEnd/>
            <a:tailEnd type="stealth" w="lg" len="lg"/>
          </a:ln>
          <a:effectLst/>
        </p:spPr>
      </p:cxnSp>
      <p:cxnSp>
        <p:nvCxnSpPr>
          <p:cNvPr id="68" name="AutoShape 45"/>
          <p:cNvCxnSpPr>
            <a:cxnSpLocks noChangeShapeType="1"/>
          </p:cNvCxnSpPr>
          <p:nvPr/>
        </p:nvCxnSpPr>
        <p:spPr bwMode="auto">
          <a:xfrm>
            <a:off x="2826365" y="2932161"/>
            <a:ext cx="457933" cy="4304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69" name="AutoShape 45"/>
          <p:cNvCxnSpPr>
            <a:cxnSpLocks noChangeShapeType="1"/>
            <a:endCxn id="36" idx="1"/>
          </p:cNvCxnSpPr>
          <p:nvPr/>
        </p:nvCxnSpPr>
        <p:spPr bwMode="auto">
          <a:xfrm>
            <a:off x="2891027" y="3331691"/>
            <a:ext cx="374793" cy="4806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70" name="AutoShape 45"/>
          <p:cNvCxnSpPr>
            <a:cxnSpLocks noChangeShapeType="1"/>
          </p:cNvCxnSpPr>
          <p:nvPr/>
        </p:nvCxnSpPr>
        <p:spPr bwMode="auto">
          <a:xfrm flipV="1">
            <a:off x="2325094" y="3686777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71" name="AutoShape 45"/>
          <p:cNvCxnSpPr>
            <a:cxnSpLocks noChangeShapeType="1"/>
          </p:cNvCxnSpPr>
          <p:nvPr/>
        </p:nvCxnSpPr>
        <p:spPr bwMode="auto">
          <a:xfrm flipV="1">
            <a:off x="2325094" y="4074416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72" name="AutoShape 45"/>
          <p:cNvCxnSpPr>
            <a:cxnSpLocks noChangeShapeType="1"/>
          </p:cNvCxnSpPr>
          <p:nvPr/>
        </p:nvCxnSpPr>
        <p:spPr bwMode="auto">
          <a:xfrm flipV="1">
            <a:off x="2329482" y="4439265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73" name="AutoShape 45"/>
          <p:cNvCxnSpPr>
            <a:cxnSpLocks noChangeShapeType="1"/>
          </p:cNvCxnSpPr>
          <p:nvPr/>
        </p:nvCxnSpPr>
        <p:spPr bwMode="auto">
          <a:xfrm flipV="1">
            <a:off x="2310089" y="4783374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74" name="AutoShape 45"/>
          <p:cNvCxnSpPr>
            <a:cxnSpLocks noChangeShapeType="1"/>
          </p:cNvCxnSpPr>
          <p:nvPr/>
        </p:nvCxnSpPr>
        <p:spPr bwMode="auto">
          <a:xfrm flipV="1">
            <a:off x="2327220" y="5390115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75" name="AutoShape 45"/>
          <p:cNvCxnSpPr>
            <a:cxnSpLocks noChangeShapeType="1"/>
          </p:cNvCxnSpPr>
          <p:nvPr/>
        </p:nvCxnSpPr>
        <p:spPr bwMode="auto">
          <a:xfrm flipV="1">
            <a:off x="2327220" y="5764917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76" name="AutoShape 45"/>
          <p:cNvCxnSpPr>
            <a:cxnSpLocks noChangeShapeType="1"/>
          </p:cNvCxnSpPr>
          <p:nvPr/>
        </p:nvCxnSpPr>
        <p:spPr bwMode="auto">
          <a:xfrm flipV="1">
            <a:off x="2327220" y="6165988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77" name="AutoShape 45"/>
          <p:cNvCxnSpPr>
            <a:cxnSpLocks noChangeShapeType="1"/>
          </p:cNvCxnSpPr>
          <p:nvPr/>
        </p:nvCxnSpPr>
        <p:spPr bwMode="auto">
          <a:xfrm flipV="1">
            <a:off x="2327220" y="6537226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sp>
        <p:nvSpPr>
          <p:cNvPr id="78" name="Скругленный прямоугольник 77"/>
          <p:cNvSpPr/>
          <p:nvPr/>
        </p:nvSpPr>
        <p:spPr>
          <a:xfrm>
            <a:off x="1492087" y="2756943"/>
            <a:ext cx="1435115" cy="21828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Узлов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1488604" y="5233515"/>
            <a:ext cx="1435115" cy="150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Деталей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6272612" y="1746334"/>
            <a:ext cx="2278063" cy="4370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Теплопроводность</a:t>
            </a:r>
          </a:p>
        </p:txBody>
      </p:sp>
      <p:sp>
        <p:nvSpPr>
          <p:cNvPr id="149" name="Rectangle 3"/>
          <p:cNvSpPr>
            <a:spLocks noChangeArrowheads="1"/>
          </p:cNvSpPr>
          <p:nvPr/>
        </p:nvSpPr>
        <p:spPr bwMode="auto">
          <a:xfrm>
            <a:off x="1901579" y="71987"/>
            <a:ext cx="101310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- система оптимального проектирования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    на базе </a:t>
            </a:r>
            <a:r>
              <a:rPr lang="ru-RU" b="1" dirty="0" err="1">
                <a:solidFill>
                  <a:schemeClr val="bg1"/>
                </a:solidFill>
              </a:rPr>
              <a:t>мультифизических</a:t>
            </a:r>
            <a:r>
              <a:rPr lang="ru-RU" b="1" dirty="0">
                <a:solidFill>
                  <a:schemeClr val="bg1"/>
                </a:solidFill>
              </a:rPr>
              <a:t> моделей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8040216" y="6525157"/>
            <a:ext cx="69486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92D050"/>
                </a:solidFill>
              </a:rPr>
              <a:t>APM Studio</a:t>
            </a: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8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7"/>
    </mc:Choice>
    <mc:Fallback xmlns="">
      <p:transition spd="slow" advTm="681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уга 2"/>
          <p:cNvSpPr/>
          <p:nvPr/>
        </p:nvSpPr>
        <p:spPr>
          <a:xfrm rot="2212247" flipV="1">
            <a:off x="317790" y="-1000516"/>
            <a:ext cx="6877049" cy="5561509"/>
          </a:xfrm>
          <a:prstGeom prst="arc">
            <a:avLst>
              <a:gd name="adj1" fmla="val 16968688"/>
              <a:gd name="adj2" fmla="val 20890338"/>
            </a:avLst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AutoShape 45"/>
          <p:cNvCxnSpPr>
            <a:cxnSpLocks noChangeShapeType="1"/>
          </p:cNvCxnSpPr>
          <p:nvPr/>
        </p:nvCxnSpPr>
        <p:spPr bwMode="auto">
          <a:xfrm flipV="1">
            <a:off x="5015880" y="4003947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15" name="AutoShape 45"/>
          <p:cNvCxnSpPr>
            <a:cxnSpLocks noChangeShapeType="1"/>
          </p:cNvCxnSpPr>
          <p:nvPr/>
        </p:nvCxnSpPr>
        <p:spPr bwMode="auto">
          <a:xfrm flipV="1">
            <a:off x="8820111" y="4003947"/>
            <a:ext cx="936104" cy="2007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cxnSp>
        <p:nvCxnSpPr>
          <p:cNvPr id="21" name="AutoShape 45"/>
          <p:cNvCxnSpPr>
            <a:cxnSpLocks noChangeShapeType="1"/>
            <a:stCxn id="8" idx="2"/>
          </p:cNvCxnSpPr>
          <p:nvPr/>
        </p:nvCxnSpPr>
        <p:spPr bwMode="auto">
          <a:xfrm>
            <a:off x="7506367" y="3258301"/>
            <a:ext cx="0" cy="325923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 type="stealth" w="lg" len="med"/>
            <a:tailEnd type="stealth" w="lg" len="med"/>
          </a:ln>
          <a:effectLst/>
        </p:spPr>
      </p:cxnSp>
      <p:sp>
        <p:nvSpPr>
          <p:cNvPr id="14343" name="Прямоугольник 9">
            <a:extLst>
              <a:ext uri="{FF2B5EF4-FFF2-40B4-BE49-F238E27FC236}">
                <a16:creationId xmlns:a16="http://schemas.microsoft.com/office/drawing/2014/main" id="{B7529963-1349-4AF0-94D8-CB5A5994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6192839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23483" y="263355"/>
            <a:ext cx="86962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Переход задач между модулями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23949" y="2452656"/>
            <a:ext cx="1656184" cy="805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000" b="1" kern="0" dirty="0">
                <a:solidFill>
                  <a:srgbClr val="FFFF00"/>
                </a:solidFill>
              </a:rPr>
              <a:t>и др.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" name="Блок-схема: ручное управление 1"/>
          <p:cNvSpPr/>
          <p:nvPr/>
        </p:nvSpPr>
        <p:spPr>
          <a:xfrm>
            <a:off x="70466" y="2458228"/>
            <a:ext cx="3498829" cy="1944216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000" b="1" kern="0" dirty="0">
                <a:solidFill>
                  <a:srgbClr val="FFFF00"/>
                </a:solidFill>
              </a:rPr>
              <a:t>Компас</a:t>
            </a:r>
            <a:endParaRPr lang="en-US" altLang="ru-RU" sz="4000" b="1" kern="0" dirty="0">
              <a:solidFill>
                <a:srgbClr val="FFFF00"/>
              </a:solidFill>
            </a:endParaRPr>
          </a:p>
          <a:p>
            <a:pPr algn="ctr"/>
            <a:endParaRPr lang="ru-RU" altLang="ru-RU" sz="4000" b="1" kern="0" dirty="0">
              <a:solidFill>
                <a:srgbClr val="005A9C"/>
              </a:solidFill>
            </a:endParaRPr>
          </a:p>
          <a:p>
            <a:pPr algn="ctr"/>
            <a:r>
              <a:rPr lang="en-US" sz="4000" b="1" kern="0" dirty="0">
                <a:solidFill>
                  <a:srgbClr val="005A9C"/>
                </a:solidFill>
              </a:rPr>
              <a:t>Fem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78275" y="2452656"/>
            <a:ext cx="1656184" cy="805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4000" b="1" kern="0" dirty="0">
                <a:solidFill>
                  <a:srgbClr val="FFFF00"/>
                </a:solidFill>
              </a:rPr>
              <a:t>и т.п.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13021" y="3604238"/>
            <a:ext cx="1898402" cy="805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ru-RU" sz="4000" b="1" kern="0" dirty="0">
                <a:solidFill>
                  <a:srgbClr val="005A9C"/>
                </a:solidFill>
              </a:rPr>
              <a:t>Studio</a:t>
            </a:r>
            <a:endParaRPr lang="ru-RU" altLang="ru-RU" sz="4000" b="1" kern="0" dirty="0">
              <a:solidFill>
                <a:srgbClr val="005A9C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65041" y="3604238"/>
            <a:ext cx="3240360" cy="805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ru-RU" sz="4000" b="1" kern="0" dirty="0">
                <a:solidFill>
                  <a:srgbClr val="005A9C"/>
                </a:solidFill>
              </a:rPr>
              <a:t>Structure3D</a:t>
            </a:r>
            <a:endParaRPr lang="ru-RU" altLang="ru-RU" sz="4000" b="1" kern="0" dirty="0">
              <a:solidFill>
                <a:srgbClr val="005A9C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56215" y="3603132"/>
            <a:ext cx="2172433" cy="805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ru-RU" sz="4000" b="1" kern="0" dirty="0">
                <a:solidFill>
                  <a:srgbClr val="005A9C"/>
                </a:solidFill>
              </a:rPr>
              <a:t>Joint,…</a:t>
            </a:r>
            <a:endParaRPr lang="ru-RU" altLang="ru-RU" sz="4000" b="1" kern="0" dirty="0">
              <a:solidFill>
                <a:srgbClr val="005A9C"/>
              </a:solidFill>
            </a:endParaRPr>
          </a:p>
        </p:txBody>
      </p:sp>
      <p:cxnSp>
        <p:nvCxnSpPr>
          <p:cNvPr id="22" name="AutoShape 45"/>
          <p:cNvCxnSpPr>
            <a:cxnSpLocks noChangeShapeType="1"/>
          </p:cNvCxnSpPr>
          <p:nvPr/>
        </p:nvCxnSpPr>
        <p:spPr bwMode="auto">
          <a:xfrm>
            <a:off x="1838247" y="3226982"/>
            <a:ext cx="1" cy="509493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lg" len="lg"/>
          </a:ln>
          <a:effectLst/>
        </p:spPr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4548844" y="3276447"/>
            <a:ext cx="1127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69AA"/>
                </a:solidFill>
              </a:rPr>
              <a:t>STEP, Sat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7531033" y="3258301"/>
            <a:ext cx="534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69AA"/>
                </a:solidFill>
              </a:rPr>
              <a:t>stl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3885516" y="4498680"/>
            <a:ext cx="1127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69AA"/>
                </a:solidFill>
              </a:rPr>
              <a:t>c</a:t>
            </a:r>
            <a:r>
              <a:rPr lang="ru-RU" b="1" dirty="0" err="1">
                <a:solidFill>
                  <a:srgbClr val="0069AA"/>
                </a:solidFill>
              </a:rPr>
              <a:t>етка</a:t>
            </a:r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5112568" y="4025968"/>
            <a:ext cx="1127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69AA"/>
                </a:solidFill>
              </a:rPr>
              <a:t>c</a:t>
            </a:r>
            <a:r>
              <a:rPr lang="ru-RU" b="1" dirty="0" err="1">
                <a:solidFill>
                  <a:srgbClr val="0069AA"/>
                </a:solidFill>
              </a:rPr>
              <a:t>етка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8907209" y="4049546"/>
            <a:ext cx="1127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9AA"/>
                </a:solidFill>
              </a:rPr>
              <a:t>узел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1677959" y="3276447"/>
            <a:ext cx="15165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9AA"/>
                </a:solidFill>
              </a:rPr>
              <a:t>геометрия</a:t>
            </a:r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3482357" y="3295355"/>
            <a:ext cx="7845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69AA"/>
                </a:solidFill>
              </a:rPr>
              <a:t>STEP</a:t>
            </a:r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9624538" y="4783287"/>
            <a:ext cx="24357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9AA"/>
                </a:solidFill>
              </a:rPr>
              <a:t>Соединения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6413899" y="4782881"/>
            <a:ext cx="24357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9AA"/>
                </a:solidFill>
              </a:rPr>
              <a:t>Все остальное</a:t>
            </a:r>
          </a:p>
          <a:p>
            <a:pPr algn="ctr"/>
            <a:r>
              <a:rPr lang="ru-RU" b="1" dirty="0">
                <a:solidFill>
                  <a:srgbClr val="0069AA"/>
                </a:solidFill>
              </a:rPr>
              <a:t>КЭ редактор</a:t>
            </a:r>
          </a:p>
          <a:p>
            <a:pPr algn="ctr"/>
            <a:r>
              <a:rPr lang="ru-RU" b="1" dirty="0"/>
              <a:t>Объёмные</a:t>
            </a:r>
          </a:p>
          <a:p>
            <a:pPr algn="ctr"/>
            <a:r>
              <a:rPr lang="ru-RU" b="1" dirty="0"/>
              <a:t>Оболочечные</a:t>
            </a:r>
            <a:endParaRPr lang="en-US" b="1" dirty="0"/>
          </a:p>
          <a:p>
            <a:pPr algn="ctr"/>
            <a:r>
              <a:rPr lang="ru-RU" b="1" dirty="0"/>
              <a:t>Стержневые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3203260" y="4782475"/>
            <a:ext cx="24357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9AA"/>
                </a:solidFill>
              </a:rPr>
              <a:t>Нелинейные</a:t>
            </a:r>
          </a:p>
          <a:p>
            <a:pPr algn="ctr"/>
            <a:r>
              <a:rPr lang="ru-RU" b="1" dirty="0">
                <a:solidFill>
                  <a:srgbClr val="0069AA"/>
                </a:solidFill>
              </a:rPr>
              <a:t>Нестационарное тепло</a:t>
            </a:r>
          </a:p>
          <a:p>
            <a:pPr algn="ctr"/>
            <a:r>
              <a:rPr lang="ru-RU" b="1" dirty="0" err="1">
                <a:solidFill>
                  <a:srgbClr val="0069AA"/>
                </a:solidFill>
              </a:rPr>
              <a:t>Аэрогидродинамика</a:t>
            </a:r>
            <a:endParaRPr lang="ru-RU" b="1" dirty="0">
              <a:solidFill>
                <a:srgbClr val="0069AA"/>
              </a:solidFill>
            </a:endParaRPr>
          </a:p>
          <a:p>
            <a:pPr algn="ctr"/>
            <a:r>
              <a:rPr lang="ru-RU" b="1" dirty="0"/>
              <a:t>Объёмные</a:t>
            </a:r>
          </a:p>
          <a:p>
            <a:pPr algn="ctr"/>
            <a:r>
              <a:rPr lang="ru-RU" b="1" dirty="0"/>
              <a:t>Оболочечные</a:t>
            </a:r>
            <a:endParaRPr lang="en-US" b="1" dirty="0"/>
          </a:p>
          <a:p>
            <a:pPr algn="ctr"/>
            <a:r>
              <a:rPr lang="ru-RU" b="1" dirty="0"/>
              <a:t>Смешанные</a:t>
            </a:r>
          </a:p>
          <a:p>
            <a:pPr algn="ctr"/>
            <a:r>
              <a:rPr lang="ru-RU" b="1" dirty="0"/>
              <a:t>Ассортимент КЭ</a:t>
            </a:r>
          </a:p>
          <a:p>
            <a:pPr algn="ctr"/>
            <a:endParaRPr lang="ru-RU" b="1" dirty="0">
              <a:solidFill>
                <a:srgbClr val="0069AA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613770" y="4773557"/>
            <a:ext cx="24357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9AA"/>
                </a:solidFill>
              </a:rPr>
              <a:t>Линейные</a:t>
            </a:r>
          </a:p>
          <a:p>
            <a:pPr algn="ctr"/>
            <a:r>
              <a:rPr lang="ru-RU" b="1" dirty="0">
                <a:solidFill>
                  <a:srgbClr val="0069AA"/>
                </a:solidFill>
              </a:rPr>
              <a:t>Стационарное тепло</a:t>
            </a:r>
          </a:p>
          <a:p>
            <a:pPr algn="ctr"/>
            <a:r>
              <a:rPr lang="ru-RU" b="1" dirty="0"/>
              <a:t>Объёмные</a:t>
            </a:r>
          </a:p>
          <a:p>
            <a:pPr algn="ctr"/>
            <a:r>
              <a:rPr lang="ru-RU" b="1" dirty="0"/>
              <a:t>Оболочечные</a:t>
            </a:r>
          </a:p>
          <a:p>
            <a:pPr algn="ctr"/>
            <a:endParaRPr lang="ru-RU" dirty="0"/>
          </a:p>
        </p:txBody>
      </p:sp>
      <p:sp>
        <p:nvSpPr>
          <p:cNvPr id="33" name="Дуга 32"/>
          <p:cNvSpPr/>
          <p:nvPr/>
        </p:nvSpPr>
        <p:spPr>
          <a:xfrm rot="8720903" flipH="1" flipV="1">
            <a:off x="1874997" y="2392750"/>
            <a:ext cx="4715173" cy="3574209"/>
          </a:xfrm>
          <a:prstGeom prst="arc">
            <a:avLst>
              <a:gd name="adj1" fmla="val 16968688"/>
              <a:gd name="adj2" fmla="val 1258196"/>
            </a:avLst>
          </a:prstGeom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594BE2-DEA5-48CC-9637-96BB1319BFDF}"/>
              </a:ext>
            </a:extLst>
          </p:cNvPr>
          <p:cNvSpPr/>
          <p:nvPr/>
        </p:nvSpPr>
        <p:spPr>
          <a:xfrm>
            <a:off x="3756314" y="1928808"/>
            <a:ext cx="21516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9AA"/>
                </a:solidFill>
              </a:rPr>
              <a:t>металлоконструкции</a:t>
            </a:r>
            <a:endParaRPr lang="ru-RU" dirty="0"/>
          </a:p>
        </p:txBody>
      </p:sp>
      <p:cxnSp>
        <p:nvCxnSpPr>
          <p:cNvPr id="36" name="AutoShape 45"/>
          <p:cNvCxnSpPr>
            <a:cxnSpLocks noChangeShapeType="1"/>
          </p:cNvCxnSpPr>
          <p:nvPr/>
        </p:nvCxnSpPr>
        <p:spPr bwMode="auto">
          <a:xfrm>
            <a:off x="4548844" y="3258301"/>
            <a:ext cx="0" cy="325923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 type="stealth" w="lg" len="med"/>
            <a:tailEnd type="stealth" w="lg" len="med"/>
          </a:ln>
          <a:effectLst/>
        </p:spPr>
      </p:cxnSp>
      <p:cxnSp>
        <p:nvCxnSpPr>
          <p:cNvPr id="37" name="AutoShape 45"/>
          <p:cNvCxnSpPr>
            <a:cxnSpLocks noChangeShapeType="1"/>
          </p:cNvCxnSpPr>
          <p:nvPr/>
        </p:nvCxnSpPr>
        <p:spPr bwMode="auto">
          <a:xfrm>
            <a:off x="3364044" y="3140968"/>
            <a:ext cx="205251" cy="474679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 type="stealth" w="lg" len="med"/>
            <a:tailEnd type="stealth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3020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66"/>
    </mc:Choice>
    <mc:Fallback xmlns="">
      <p:transition spd="slow" advTm="2086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4230" y="2060848"/>
            <a:ext cx="8999579" cy="1107996"/>
          </a:xfrm>
          <a:prstGeom prst="rect">
            <a:avLst/>
          </a:prstGeom>
          <a:noFill/>
          <a:ln w="63500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6600" dirty="0">
                <a:solidFill>
                  <a:srgbClr val="005A9C"/>
                </a:solidFill>
              </a:rPr>
              <a:t>Спасибо за внимание!</a:t>
            </a:r>
            <a:endParaRPr lang="en-US" sz="6600" dirty="0">
              <a:solidFill>
                <a:srgbClr val="005A9C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95019" y="3429000"/>
            <a:ext cx="68580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2000" b="1" dirty="0">
                <a:solidFill>
                  <a:srgbClr val="0069AA"/>
                </a:solidFill>
                <a:latin typeface="Verdana" pitchFamily="34" charset="0"/>
              </a:rPr>
              <a:t>Компания НТЦ «АПМ»</a:t>
            </a:r>
            <a:r>
              <a:rPr lang="en-US" sz="2000" b="1" dirty="0">
                <a:solidFill>
                  <a:srgbClr val="0069AA"/>
                </a:solidFill>
                <a:latin typeface="Verdana" pitchFamily="34" charset="0"/>
              </a:rPr>
              <a:t>  </a:t>
            </a:r>
            <a:br>
              <a:rPr lang="en-US" sz="2000" b="1" dirty="0">
                <a:solidFill>
                  <a:srgbClr val="0069AA"/>
                </a:solidFill>
                <a:latin typeface="Verdana" pitchFamily="34" charset="0"/>
              </a:rPr>
            </a:br>
            <a:r>
              <a:rPr lang="en-US" sz="2000" b="1" dirty="0">
                <a:solidFill>
                  <a:srgbClr val="0069AA"/>
                </a:solidFill>
                <a:latin typeface="Verdana" pitchFamily="34" charset="0"/>
              </a:rPr>
              <a:t>(</a:t>
            </a:r>
            <a:r>
              <a:rPr lang="ru-RU" sz="2000" b="1" dirty="0">
                <a:solidFill>
                  <a:srgbClr val="0069AA"/>
                </a:solidFill>
                <a:latin typeface="Verdana" pitchFamily="34" charset="0"/>
              </a:rPr>
              <a:t>научно-технический центр)</a:t>
            </a:r>
            <a:endParaRPr lang="en-US" sz="2000" dirty="0">
              <a:solidFill>
                <a:srgbClr val="0069AA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2000" b="1" dirty="0">
                <a:solidFill>
                  <a:srgbClr val="0069AA"/>
                </a:solidFill>
                <a:latin typeface="Verdana" pitchFamily="34" charset="0"/>
              </a:rPr>
              <a:t>Московская область, г. Королев</a:t>
            </a:r>
            <a:br>
              <a:rPr lang="ru-RU" sz="2000" b="1" dirty="0">
                <a:solidFill>
                  <a:srgbClr val="0069AA"/>
                </a:solidFill>
                <a:latin typeface="Verdana" pitchFamily="34" charset="0"/>
              </a:rPr>
            </a:br>
            <a:r>
              <a:rPr lang="ru-RU" sz="2000" b="1" dirty="0">
                <a:solidFill>
                  <a:srgbClr val="0069AA"/>
                </a:solidFill>
                <a:latin typeface="Verdana" pitchFamily="34" charset="0"/>
              </a:rPr>
              <a:t>Октябрьский бульвар, д. 14, офис 6</a:t>
            </a:r>
          </a:p>
          <a:p>
            <a:pPr algn="ctr">
              <a:spcBef>
                <a:spcPct val="20000"/>
              </a:spcBef>
            </a:pPr>
            <a:r>
              <a:rPr lang="ru-RU" sz="2000" b="1" dirty="0">
                <a:solidFill>
                  <a:srgbClr val="0069AA"/>
                </a:solidFill>
                <a:latin typeface="Verdana" pitchFamily="34" charset="0"/>
              </a:rPr>
              <a:t>Тел.: (495) 120-58-10</a:t>
            </a:r>
          </a:p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0069AA"/>
                </a:solidFill>
                <a:latin typeface="Verdana" pitchFamily="34" charset="0"/>
              </a:rPr>
              <a:t>Internet</a:t>
            </a:r>
            <a:r>
              <a:rPr lang="ru-RU" sz="2000" b="1" dirty="0">
                <a:solidFill>
                  <a:srgbClr val="0069AA"/>
                </a:solidFill>
                <a:latin typeface="Verdana" pitchFamily="34" charset="0"/>
              </a:rPr>
              <a:t>: </a:t>
            </a:r>
            <a:r>
              <a:rPr lang="en-US" sz="2000" b="1" dirty="0">
                <a:solidFill>
                  <a:srgbClr val="0069AA"/>
                </a:solidFill>
                <a:latin typeface="Verdana" pitchFamily="34" charset="0"/>
              </a:rPr>
              <a:t>www. apm.ru</a:t>
            </a:r>
            <a:endParaRPr lang="ru-RU" sz="2000" b="1" dirty="0">
              <a:solidFill>
                <a:srgbClr val="0069AA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b="1" dirty="0">
                <a:solidFill>
                  <a:srgbClr val="0069AA"/>
                </a:solidFill>
                <a:latin typeface="Verdana" pitchFamily="34" charset="0"/>
              </a:rPr>
              <a:t>E-mail:</a:t>
            </a:r>
            <a:r>
              <a:rPr lang="ru-RU" sz="2000" b="1" dirty="0">
                <a:solidFill>
                  <a:srgbClr val="0069AA"/>
                </a:solidFill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0069AA"/>
                </a:solidFill>
                <a:latin typeface="Verdana" pitchFamily="34" charset="0"/>
              </a:rPr>
              <a:t>com@apm.ru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E44EF6D-ABC3-4A82-8188-64CB02698889}"/>
              </a:ext>
            </a:extLst>
          </p:cNvPr>
          <p:cNvGrpSpPr/>
          <p:nvPr/>
        </p:nvGrpSpPr>
        <p:grpSpPr>
          <a:xfrm>
            <a:off x="0" y="0"/>
            <a:ext cx="12192000" cy="1371600"/>
            <a:chOff x="0" y="0"/>
            <a:chExt cx="12192000" cy="13716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34DC3A72-5012-4C9F-9EA5-65F902662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13716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C0547BE-8CA8-4E71-9D6D-6F3FBEE2D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368" y="415800"/>
              <a:ext cx="2254186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381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1624" y="-1183296"/>
            <a:ext cx="6877515" cy="1196089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85DB608-FC71-4414-8DE9-B199CAEFDEC6}"/>
              </a:ext>
            </a:extLst>
          </p:cNvPr>
          <p:cNvGrpSpPr/>
          <p:nvPr/>
        </p:nvGrpSpPr>
        <p:grpSpPr>
          <a:xfrm>
            <a:off x="0" y="0"/>
            <a:ext cx="12192000" cy="1220488"/>
            <a:chOff x="0" y="0"/>
            <a:chExt cx="12192000" cy="12204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157032-2862-48A5-AB31-69685BB73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29645" t="33510"/>
            <a:stretch/>
          </p:blipFill>
          <p:spPr>
            <a:xfrm>
              <a:off x="0" y="0"/>
              <a:ext cx="12192000" cy="122048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A1ABE0-523E-463D-ACC9-53F654520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60" y="250244"/>
              <a:ext cx="3008876" cy="720000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C6FFA7-B5A3-4435-B750-3579DBCD0EA9}"/>
              </a:ext>
            </a:extLst>
          </p:cNvPr>
          <p:cNvSpPr/>
          <p:nvPr/>
        </p:nvSpPr>
        <p:spPr>
          <a:xfrm>
            <a:off x="4715024" y="250244"/>
            <a:ext cx="7077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Достижение предельного состояния</a:t>
            </a:r>
          </a:p>
        </p:txBody>
      </p:sp>
    </p:spTree>
    <p:extLst>
      <p:ext uri="{BB962C8B-B14F-4D97-AF65-F5344CB8AC3E}">
        <p14:creationId xmlns:p14="http://schemas.microsoft.com/office/powerpoint/2010/main" val="409967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Sciences exacte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45" y="902802"/>
            <a:ext cx="5573960" cy="55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Прямоугольник 9">
            <a:extLst>
              <a:ext uri="{FF2B5EF4-FFF2-40B4-BE49-F238E27FC236}">
                <a16:creationId xmlns:a16="http://schemas.microsoft.com/office/drawing/2014/main" id="{B7529963-1349-4AF0-94D8-CB5A5994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6192839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1864" y="260648"/>
            <a:ext cx="50405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Точные науки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3352" y="1268760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02122"/>
                </a:solidFill>
              </a:rPr>
              <a:t>	</a:t>
            </a:r>
            <a:r>
              <a:rPr lang="ru-RU" sz="2000" b="1" dirty="0">
                <a:solidFill>
                  <a:srgbClr val="202122"/>
                </a:solidFill>
              </a:rPr>
              <a:t>Точные науки</a:t>
            </a:r>
            <a:r>
              <a:rPr lang="ru-RU" sz="2000" dirty="0">
                <a:solidFill>
                  <a:srgbClr val="202122"/>
                </a:solidFill>
              </a:rPr>
              <a:t> (</a:t>
            </a:r>
            <a:r>
              <a:rPr lang="ru-RU" sz="2000" dirty="0">
                <a:solidFill>
                  <a:srgbClr val="0B0080"/>
                </a:solidFill>
                <a:hlinkClick r:id="rId3" tooltip="Английский язык"/>
              </a:rPr>
              <a:t>англ.</a:t>
            </a:r>
            <a:r>
              <a:rPr lang="ru-RU" sz="2000" dirty="0">
                <a:solidFill>
                  <a:srgbClr val="202122"/>
                </a:solidFill>
              </a:rPr>
              <a:t> </a:t>
            </a:r>
            <a:r>
              <a:rPr lang="ru-RU" sz="2000" i="1" dirty="0" err="1">
                <a:solidFill>
                  <a:srgbClr val="202122"/>
                </a:solidFill>
              </a:rPr>
              <a:t>Exact</a:t>
            </a:r>
            <a:r>
              <a:rPr lang="ru-RU" sz="2000" i="1" dirty="0">
                <a:solidFill>
                  <a:srgbClr val="202122"/>
                </a:solidFill>
              </a:rPr>
              <a:t> </a:t>
            </a:r>
            <a:r>
              <a:rPr lang="ru-RU" sz="2000" i="1" dirty="0" err="1">
                <a:solidFill>
                  <a:srgbClr val="202122"/>
                </a:solidFill>
              </a:rPr>
              <a:t>sciences</a:t>
            </a:r>
            <a:r>
              <a:rPr lang="ru-RU" sz="2000" dirty="0">
                <a:solidFill>
                  <a:srgbClr val="202122"/>
                </a:solidFill>
              </a:rPr>
              <a:t>) — отрасли </a:t>
            </a:r>
            <a:r>
              <a:rPr lang="ru-RU" sz="2000" dirty="0">
                <a:solidFill>
                  <a:srgbClr val="0B0080"/>
                </a:solidFill>
                <a:hlinkClick r:id="rId4" tooltip="Наука"/>
              </a:rPr>
              <a:t>науки</a:t>
            </a:r>
            <a:r>
              <a:rPr lang="ru-RU" sz="2000" dirty="0">
                <a:solidFill>
                  <a:srgbClr val="202122"/>
                </a:solidFill>
              </a:rPr>
              <a:t>, в которых изучают количественно точные </a:t>
            </a:r>
            <a:r>
              <a:rPr lang="ru-RU" sz="2000" dirty="0">
                <a:solidFill>
                  <a:srgbClr val="0B0080"/>
                </a:solidFill>
                <a:hlinkClick r:id="rId5" tooltip="Закон (право)"/>
              </a:rPr>
              <a:t>закономерности</a:t>
            </a:r>
            <a:r>
              <a:rPr lang="ru-RU" sz="2000" dirty="0">
                <a:solidFill>
                  <a:srgbClr val="202122"/>
                </a:solidFill>
              </a:rPr>
              <a:t> и используются строгие </a:t>
            </a:r>
            <a:r>
              <a:rPr lang="ru-RU" sz="2000" dirty="0">
                <a:solidFill>
                  <a:srgbClr val="0B0080"/>
                </a:solidFill>
                <a:hlinkClick r:id="rId6" tooltip="Метод"/>
              </a:rPr>
              <a:t>методы</a:t>
            </a:r>
            <a:r>
              <a:rPr lang="ru-RU" sz="2000" dirty="0">
                <a:solidFill>
                  <a:srgbClr val="202122"/>
                </a:solidFill>
              </a:rPr>
              <a:t> проверки </a:t>
            </a:r>
            <a:r>
              <a:rPr lang="ru-RU" sz="2000" dirty="0">
                <a:solidFill>
                  <a:srgbClr val="0B0080"/>
                </a:solidFill>
                <a:hlinkClick r:id="rId7" tooltip="Гипотеза"/>
              </a:rPr>
              <a:t>гипотез</a:t>
            </a:r>
            <a:r>
              <a:rPr lang="ru-RU" sz="2000" dirty="0">
                <a:solidFill>
                  <a:srgbClr val="202122"/>
                </a:solidFill>
              </a:rPr>
              <a:t>, основанные на воспроизводимых </a:t>
            </a:r>
            <a:r>
              <a:rPr lang="ru-RU" sz="2000" dirty="0">
                <a:solidFill>
                  <a:srgbClr val="0B0080"/>
                </a:solidFill>
                <a:hlinkClick r:id="rId8" tooltip="Эксперимент"/>
              </a:rPr>
              <a:t>экспериментах</a:t>
            </a:r>
            <a:r>
              <a:rPr lang="ru-RU" sz="2000" dirty="0">
                <a:solidFill>
                  <a:srgbClr val="202122"/>
                </a:solidFill>
              </a:rPr>
              <a:t> и строгих </a:t>
            </a:r>
            <a:r>
              <a:rPr lang="ru-RU" sz="2000" dirty="0">
                <a:solidFill>
                  <a:srgbClr val="0B0080"/>
                </a:solidFill>
                <a:hlinkClick r:id="rId9" tooltip="Логика"/>
              </a:rPr>
              <a:t>логических</a:t>
            </a:r>
            <a:r>
              <a:rPr lang="ru-RU" sz="2000" dirty="0">
                <a:solidFill>
                  <a:srgbClr val="202122"/>
                </a:solidFill>
              </a:rPr>
              <a:t> рассуждениях.</a:t>
            </a:r>
          </a:p>
          <a:p>
            <a:r>
              <a:rPr lang="ru-RU" sz="2000" dirty="0">
                <a:solidFill>
                  <a:srgbClr val="202122"/>
                </a:solidFill>
              </a:rPr>
              <a:t>	К точным наукам принято относить</a:t>
            </a:r>
          </a:p>
          <a:p>
            <a:r>
              <a:rPr lang="ru-RU" sz="2000" dirty="0">
                <a:solidFill>
                  <a:srgbClr val="0B0080"/>
                </a:solidFill>
                <a:hlinkClick r:id="rId10" tooltip="Математика"/>
              </a:rPr>
              <a:t>математику</a:t>
            </a:r>
            <a:r>
              <a:rPr lang="ru-RU" sz="2000" dirty="0">
                <a:solidFill>
                  <a:srgbClr val="202122"/>
                </a:solidFill>
              </a:rPr>
              <a:t>,  </a:t>
            </a:r>
            <a:r>
              <a:rPr lang="ru-RU" sz="2800" b="1" dirty="0">
                <a:solidFill>
                  <a:srgbClr val="0B0080"/>
                </a:solidFill>
                <a:hlinkClick r:id="rId11" tooltip="Физика"/>
              </a:rPr>
              <a:t>физику</a:t>
            </a:r>
            <a:r>
              <a:rPr lang="ru-RU" sz="2000" dirty="0">
                <a:solidFill>
                  <a:srgbClr val="202122"/>
                </a:solidFill>
              </a:rPr>
              <a:t>, </a:t>
            </a:r>
            <a:r>
              <a:rPr lang="ru-RU" sz="2000" dirty="0">
                <a:solidFill>
                  <a:srgbClr val="0B0080"/>
                </a:solidFill>
                <a:hlinkClick r:id="rId12" tooltip="Химия"/>
              </a:rPr>
              <a:t>химию</a:t>
            </a:r>
            <a:r>
              <a:rPr lang="ru-RU" sz="2000" baseline="30000" dirty="0">
                <a:solidFill>
                  <a:srgbClr val="0B0080"/>
                </a:solidFill>
                <a:hlinkClick r:id="rId13"/>
              </a:rPr>
              <a:t>[1]</a:t>
            </a:r>
            <a:r>
              <a:rPr lang="ru-RU" sz="2000" dirty="0">
                <a:solidFill>
                  <a:srgbClr val="202122"/>
                </a:solidFill>
              </a:rPr>
              <a:t>, </a:t>
            </a:r>
            <a:r>
              <a:rPr lang="ru-RU" sz="2000" dirty="0">
                <a:solidFill>
                  <a:srgbClr val="0B0080"/>
                </a:solidFill>
                <a:hlinkClick r:id="rId14" tooltip="Информатика"/>
              </a:rPr>
              <a:t>информатику</a:t>
            </a:r>
            <a:r>
              <a:rPr lang="ru-RU" sz="2000" dirty="0">
                <a:solidFill>
                  <a:srgbClr val="202122"/>
                </a:solidFill>
              </a:rPr>
              <a:t>, а также некоторые разделы </a:t>
            </a:r>
            <a:r>
              <a:rPr lang="ru-RU" sz="2000" dirty="0">
                <a:solidFill>
                  <a:srgbClr val="0B0080"/>
                </a:solidFill>
                <a:hlinkClick r:id="rId15" tooltip="Биология"/>
              </a:rPr>
              <a:t>биологии</a:t>
            </a:r>
            <a:r>
              <a:rPr lang="ru-RU" sz="2000" baseline="30000" dirty="0">
                <a:solidFill>
                  <a:srgbClr val="0B0080"/>
                </a:solidFill>
                <a:hlinkClick r:id="rId16"/>
              </a:rPr>
              <a:t>[2]</a:t>
            </a:r>
            <a:r>
              <a:rPr lang="ru-RU" sz="2000" dirty="0">
                <a:solidFill>
                  <a:srgbClr val="202122"/>
                </a:solidFill>
              </a:rPr>
              <a:t>. Все </a:t>
            </a:r>
            <a:r>
              <a:rPr lang="ru-RU" sz="2000" dirty="0">
                <a:solidFill>
                  <a:srgbClr val="0B0080"/>
                </a:solidFill>
                <a:hlinkClick r:id="rId17" tooltip="Формальные науки"/>
              </a:rPr>
              <a:t>формальные науки</a:t>
            </a:r>
            <a:r>
              <a:rPr lang="ru-RU" sz="2000" dirty="0">
                <a:solidFill>
                  <a:srgbClr val="202122"/>
                </a:solidFill>
              </a:rPr>
              <a:t> — точные, при этом </a:t>
            </a:r>
            <a:r>
              <a:rPr lang="ru-RU" sz="2000" dirty="0">
                <a:solidFill>
                  <a:srgbClr val="0B0080"/>
                </a:solidFill>
                <a:hlinkClick r:id="rId18" tooltip="Естественные науки"/>
              </a:rPr>
              <a:t>естественные науки</a:t>
            </a:r>
            <a:r>
              <a:rPr lang="ru-RU" sz="2000" dirty="0">
                <a:solidFill>
                  <a:srgbClr val="202122"/>
                </a:solidFill>
              </a:rPr>
              <a:t>, будучи в значительной части своих разделов точными, формальными не являются. Точные науки могут быть как </a:t>
            </a:r>
            <a:r>
              <a:rPr lang="ru-RU" sz="2000" dirty="0">
                <a:solidFill>
                  <a:srgbClr val="0B0080"/>
                </a:solidFill>
                <a:hlinkClick r:id="rId19" tooltip="Фундаментальная наука"/>
              </a:rPr>
              <a:t>фундаментальными</a:t>
            </a:r>
            <a:r>
              <a:rPr lang="ru-RU" sz="2000" dirty="0">
                <a:solidFill>
                  <a:srgbClr val="202122"/>
                </a:solidFill>
              </a:rPr>
              <a:t>, так и </a:t>
            </a:r>
            <a:r>
              <a:rPr lang="ru-RU" sz="2000" dirty="0">
                <a:solidFill>
                  <a:srgbClr val="0B0080"/>
                </a:solidFill>
                <a:hlinkClick r:id="rId20" tooltip="Прикладные науки"/>
              </a:rPr>
              <a:t>прикладными</a:t>
            </a:r>
            <a:r>
              <a:rPr lang="ru-RU" sz="2000" dirty="0">
                <a:solidFill>
                  <a:srgbClr val="202122"/>
                </a:solidFill>
              </a:rPr>
              <a:t>.</a:t>
            </a:r>
          </a:p>
          <a:p>
            <a:r>
              <a:rPr lang="ru-RU" sz="2000" dirty="0">
                <a:solidFill>
                  <a:srgbClr val="202122"/>
                </a:solidFill>
              </a:rPr>
              <a:t>	Точные науки, как правило, противопоставляют </a:t>
            </a:r>
            <a:r>
              <a:rPr lang="ru-RU" sz="2000" dirty="0">
                <a:solidFill>
                  <a:srgbClr val="0B0080"/>
                </a:solidFill>
                <a:hlinkClick r:id="rId21" tooltip="Гуманитарные науки"/>
              </a:rPr>
              <a:t>гуманитарным наукам</a:t>
            </a:r>
            <a:r>
              <a:rPr lang="ru-RU" sz="2000" dirty="0">
                <a:solidFill>
                  <a:srgbClr val="202122"/>
                </a:solidFill>
              </a:rPr>
              <a:t> и </a:t>
            </a:r>
            <a:r>
              <a:rPr lang="ru-RU" sz="2000" dirty="0">
                <a:solidFill>
                  <a:srgbClr val="0B0080"/>
                </a:solidFill>
                <a:hlinkClick r:id="rId22" tooltip="Общественные науки"/>
              </a:rPr>
              <a:t>общественным наукам</a:t>
            </a:r>
            <a:r>
              <a:rPr lang="ru-RU" sz="2000" dirty="0">
                <a:solidFill>
                  <a:srgbClr val="202122"/>
                </a:solidFill>
              </a:rPr>
              <a:t>, при этом и в их рамках существуют разделы и направления (в частности, в </a:t>
            </a:r>
            <a:r>
              <a:rPr lang="ru-RU" sz="2000" dirty="0">
                <a:solidFill>
                  <a:srgbClr val="0B0080"/>
                </a:solidFill>
                <a:hlinkClick r:id="rId23" tooltip="Экономика (наука)"/>
              </a:rPr>
              <a:t>экономике</a:t>
            </a:r>
            <a:r>
              <a:rPr lang="ru-RU" sz="2000" dirty="0">
                <a:solidFill>
                  <a:srgbClr val="202122"/>
                </a:solidFill>
              </a:rPr>
              <a:t>, </a:t>
            </a:r>
            <a:r>
              <a:rPr lang="ru-RU" sz="2000" dirty="0">
                <a:solidFill>
                  <a:srgbClr val="0B0080"/>
                </a:solidFill>
                <a:hlinkClick r:id="rId24" tooltip="Лингвистика"/>
              </a:rPr>
              <a:t>лингвистике</a:t>
            </a:r>
            <a:r>
              <a:rPr lang="ru-RU" sz="2000" dirty="0">
                <a:solidFill>
                  <a:srgbClr val="202122"/>
                </a:solidFill>
              </a:rPr>
              <a:t>, </a:t>
            </a:r>
            <a:r>
              <a:rPr lang="ru-RU" sz="2000" dirty="0">
                <a:solidFill>
                  <a:srgbClr val="0B0080"/>
                </a:solidFill>
                <a:hlinkClick r:id="rId25" tooltip="Психология"/>
              </a:rPr>
              <a:t>психологии</a:t>
            </a:r>
            <a:r>
              <a:rPr lang="ru-RU" sz="2000" dirty="0">
                <a:solidFill>
                  <a:srgbClr val="202122"/>
                </a:solidFill>
              </a:rPr>
              <a:t>, </a:t>
            </a:r>
            <a:r>
              <a:rPr lang="ru-RU" sz="2000" dirty="0">
                <a:solidFill>
                  <a:srgbClr val="0B0080"/>
                </a:solidFill>
                <a:hlinkClick r:id="rId26" tooltip="Социология"/>
              </a:rPr>
              <a:t>социологии</a:t>
            </a:r>
            <a:r>
              <a:rPr lang="ru-RU" sz="2000" dirty="0">
                <a:solidFill>
                  <a:srgbClr val="202122"/>
                </a:solidFill>
              </a:rPr>
              <a:t>), методологически соответствующие подходам точных наук (например, </a:t>
            </a:r>
            <a:r>
              <a:rPr lang="ru-RU" sz="2000" dirty="0">
                <a:solidFill>
                  <a:srgbClr val="0B0080"/>
                </a:solidFill>
                <a:hlinkClick r:id="rId27" tooltip="Эконометрика"/>
              </a:rPr>
              <a:t>эконометрика</a:t>
            </a:r>
            <a:r>
              <a:rPr lang="ru-RU" sz="2000" dirty="0">
                <a:solidFill>
                  <a:srgbClr val="202122"/>
                </a:solidFill>
              </a:rPr>
              <a:t>, </a:t>
            </a:r>
            <a:r>
              <a:rPr lang="ru-RU" sz="2000" dirty="0">
                <a:solidFill>
                  <a:srgbClr val="0B0080"/>
                </a:solidFill>
                <a:hlinkClick r:id="rId28" tooltip="Корпусная лингвистика"/>
              </a:rPr>
              <a:t>корпусная лингвистика</a:t>
            </a:r>
            <a:r>
              <a:rPr lang="ru-RU" sz="2000" dirty="0">
                <a:solidFill>
                  <a:srgbClr val="202122"/>
                </a:solidFill>
              </a:rPr>
              <a:t>, </a:t>
            </a:r>
            <a:r>
              <a:rPr lang="ru-RU" sz="2000" dirty="0">
                <a:solidFill>
                  <a:srgbClr val="0B0080"/>
                </a:solidFill>
                <a:hlinkClick r:id="rId29" tooltip="Когнитивное моделирование"/>
              </a:rPr>
              <a:t>когнитивное моделирование</a:t>
            </a:r>
            <a:r>
              <a:rPr lang="ru-RU" sz="2000" dirty="0">
                <a:solidFill>
                  <a:srgbClr val="202122"/>
                </a:solidFill>
              </a:rPr>
              <a:t>, </a:t>
            </a:r>
            <a:r>
              <a:rPr lang="ru-RU" sz="2000" dirty="0">
                <a:solidFill>
                  <a:srgbClr val="A55858"/>
                </a:solidFill>
                <a:hlinkClick r:id="rId30" tooltip="Статистическая социология (страница отсутствует)"/>
              </a:rPr>
              <a:t>статистическая социология</a:t>
            </a:r>
            <a:r>
              <a:rPr lang="ru-RU" sz="2000" dirty="0">
                <a:solidFill>
                  <a:srgbClr val="202122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8561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Прямоугольник 9">
            <a:extLst>
              <a:ext uri="{FF2B5EF4-FFF2-40B4-BE49-F238E27FC236}">
                <a16:creationId xmlns:a16="http://schemas.microsoft.com/office/drawing/2014/main" id="{B7529963-1349-4AF0-94D8-CB5A5994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6192839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87688" y="260648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Принцип неопределённости </a:t>
            </a:r>
            <a:r>
              <a:rPr lang="ru-RU" b="1" dirty="0" err="1">
                <a:solidFill>
                  <a:schemeClr val="bg1"/>
                </a:solidFill>
              </a:rPr>
              <a:t>Гейзенбе́рга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770" y="4112298"/>
            <a:ext cx="30444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x(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)=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+v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-185208" y="617408"/>
            <a:ext cx="11212683" cy="221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4000" b="1" kern="0" dirty="0">
                <a:solidFill>
                  <a:srgbClr val="005A9C"/>
                </a:solidFill>
              </a:rPr>
              <a:t>	</a:t>
            </a:r>
            <a:r>
              <a:rPr lang="ru-RU" altLang="ru-RU" sz="4000" b="1" kern="0" dirty="0">
                <a:solidFill>
                  <a:srgbClr val="005A9C"/>
                </a:solidFill>
              </a:rPr>
              <a:t>Эксперимент</a:t>
            </a:r>
            <a:endParaRPr lang="ru-RU" altLang="ru-RU" sz="3200" b="1" kern="0" dirty="0">
              <a:solidFill>
                <a:srgbClr val="005A9C"/>
              </a:solidFill>
            </a:endParaRPr>
          </a:p>
        </p:txBody>
      </p:sp>
      <p:cxnSp>
        <p:nvCxnSpPr>
          <p:cNvPr id="12" name="AutoShape 54"/>
          <p:cNvCxnSpPr>
            <a:cxnSpLocks noChangeShapeType="1"/>
          </p:cNvCxnSpPr>
          <p:nvPr/>
        </p:nvCxnSpPr>
        <p:spPr bwMode="auto">
          <a:xfrm flipV="1">
            <a:off x="623392" y="2564904"/>
            <a:ext cx="3168352" cy="3627935"/>
          </a:xfrm>
          <a:prstGeom prst="straightConnector1">
            <a:avLst/>
          </a:prstGeom>
          <a:noFill/>
          <a:ln w="38100">
            <a:solidFill>
              <a:srgbClr val="993300"/>
            </a:solidFill>
            <a:round/>
            <a:headEnd/>
            <a:tailEnd type="stealth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44202" y="2512043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4661" y="5784035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9448" y="3123529"/>
            <a:ext cx="492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523" y="2348880"/>
            <a:ext cx="4143375" cy="18764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47770" y="4707708"/>
            <a:ext cx="488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ħ/(2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5182" y="3853954"/>
            <a:ext cx="30123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8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15680" y="260648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bg1"/>
                </a:solidFill>
              </a:rPr>
              <a:t>Эффект наблюдателя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-2256928" y="845423"/>
            <a:ext cx="11212683" cy="221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4000" b="1" kern="0" dirty="0">
                <a:solidFill>
                  <a:srgbClr val="005A9C"/>
                </a:solidFill>
              </a:rPr>
              <a:t>	</a:t>
            </a:r>
            <a:r>
              <a:rPr lang="ru-RU" altLang="ru-RU" sz="4000" b="1" kern="0" dirty="0">
                <a:solidFill>
                  <a:srgbClr val="005A9C"/>
                </a:solidFill>
              </a:rPr>
              <a:t>Эксперимент </a:t>
            </a:r>
          </a:p>
          <a:p>
            <a:r>
              <a:rPr lang="ru-RU" altLang="ru-RU" sz="4000" b="1" kern="0" dirty="0">
                <a:solidFill>
                  <a:srgbClr val="005A9C"/>
                </a:solidFill>
              </a:rPr>
              <a:t>с отложенным выбором</a:t>
            </a:r>
            <a:endParaRPr lang="ru-RU" altLang="ru-RU" sz="3200" b="1" kern="0" dirty="0">
              <a:solidFill>
                <a:srgbClr val="005A9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752" y="1804493"/>
            <a:ext cx="5447928" cy="5053507"/>
          </a:xfrm>
          <a:prstGeom prst="rect">
            <a:avLst/>
          </a:prstGeom>
        </p:spPr>
      </p:pic>
      <p:pic>
        <p:nvPicPr>
          <p:cNvPr id="1026" name="Picture 2" descr="https://hsto.org/getpro/geektimes/post_images/164/808/da4/164808da49c0c302fcdfc746bf122c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22" y="2772344"/>
            <a:ext cx="3946984" cy="409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586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0796" y="1316052"/>
            <a:ext cx="6856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Dutch801 XBd BT" panose="02020903060505020304" pitchFamily="18" charset="0"/>
              </a:rPr>
              <a:t>«</a:t>
            </a:r>
            <a:r>
              <a:rPr lang="ru-RU" sz="2000" dirty="0"/>
              <a:t>Все модели ошибочны, но некоторые полезны</a:t>
            </a:r>
            <a:r>
              <a:rPr lang="en-US" sz="2000" dirty="0"/>
              <a:t>» – </a:t>
            </a:r>
            <a:r>
              <a:rPr lang="ru-RU" sz="2000" dirty="0"/>
              <a:t>Джордж Бокс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2842" y="4917721"/>
            <a:ext cx="4111098" cy="1951359"/>
          </a:xfrm>
          <a:prstGeom prst="rect">
            <a:avLst/>
          </a:prstGeom>
        </p:spPr>
      </p:pic>
      <p:cxnSp>
        <p:nvCxnSpPr>
          <p:cNvPr id="42" name="AutoShape 45">
            <a:extLst>
              <a:ext uri="{FF2B5EF4-FFF2-40B4-BE49-F238E27FC236}">
                <a16:creationId xmlns:a16="http://schemas.microsoft.com/office/drawing/2014/main" id="{936FE039-1DC1-40C2-908D-27FD2CEF8F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0376" y="3348054"/>
            <a:ext cx="576064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med" len="med"/>
          </a:ln>
          <a:effectLst/>
        </p:spPr>
      </p:cxn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85DB608-FC71-4414-8DE9-B199CAEFDEC6}"/>
              </a:ext>
            </a:extLst>
          </p:cNvPr>
          <p:cNvGrpSpPr/>
          <p:nvPr/>
        </p:nvGrpSpPr>
        <p:grpSpPr>
          <a:xfrm>
            <a:off x="0" y="0"/>
            <a:ext cx="12192000" cy="1220488"/>
            <a:chOff x="0" y="0"/>
            <a:chExt cx="12192000" cy="122048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157032-2862-48A5-AB31-69685BB73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29645" t="33510"/>
            <a:stretch/>
          </p:blipFill>
          <p:spPr>
            <a:xfrm>
              <a:off x="0" y="0"/>
              <a:ext cx="12192000" cy="122048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CA1ABE0-523E-463D-ACC9-53F654520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60" y="250244"/>
              <a:ext cx="3008876" cy="720000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0C6FFA7-B5A3-4435-B750-3579DBCD0EA9}"/>
              </a:ext>
            </a:extLst>
          </p:cNvPr>
          <p:cNvSpPr/>
          <p:nvPr/>
        </p:nvSpPr>
        <p:spPr>
          <a:xfrm>
            <a:off x="6152209" y="71635"/>
            <a:ext cx="59419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Переход от физической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к конечно-элементной модели</a:t>
            </a:r>
          </a:p>
        </p:txBody>
      </p:sp>
      <p:cxnSp>
        <p:nvCxnSpPr>
          <p:cNvPr id="10" name="AutoShape 45">
            <a:extLst>
              <a:ext uri="{FF2B5EF4-FFF2-40B4-BE49-F238E27FC236}">
                <a16:creationId xmlns:a16="http://schemas.microsoft.com/office/drawing/2014/main" id="{69824EFC-81C9-4274-8B58-224301FC462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5640" y="3348054"/>
            <a:ext cx="616962" cy="8938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med" len="med"/>
          </a:ln>
          <a:effectLst/>
        </p:spPr>
      </p:cxnSp>
      <p:cxnSp>
        <p:nvCxnSpPr>
          <p:cNvPr id="11" name="AutoShape 45">
            <a:extLst>
              <a:ext uri="{FF2B5EF4-FFF2-40B4-BE49-F238E27FC236}">
                <a16:creationId xmlns:a16="http://schemas.microsoft.com/office/drawing/2014/main" id="{2F08B6DF-49D1-4B99-86E6-691DCDCA668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15880" y="3348054"/>
            <a:ext cx="61696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med" len="med"/>
          </a:ln>
          <a:effectLst/>
        </p:spPr>
      </p:cxnSp>
      <p:cxnSp>
        <p:nvCxnSpPr>
          <p:cNvPr id="12" name="AutoShape 45">
            <a:extLst>
              <a:ext uri="{FF2B5EF4-FFF2-40B4-BE49-F238E27FC236}">
                <a16:creationId xmlns:a16="http://schemas.microsoft.com/office/drawing/2014/main" id="{E280D174-EAE5-4992-B647-F780FB18CC3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384032" y="3348054"/>
            <a:ext cx="61696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med" len="med"/>
          </a:ln>
          <a:effectLst/>
        </p:spPr>
      </p:cxnSp>
      <p:cxnSp>
        <p:nvCxnSpPr>
          <p:cNvPr id="13" name="AutoShape 45">
            <a:extLst>
              <a:ext uri="{FF2B5EF4-FFF2-40B4-BE49-F238E27FC236}">
                <a16:creationId xmlns:a16="http://schemas.microsoft.com/office/drawing/2014/main" id="{16DC15A8-387D-4A2F-95A2-1CB8B17BE34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824192" y="3348054"/>
            <a:ext cx="61696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med" len="med"/>
          </a:ln>
          <a:effectLst/>
        </p:spPr>
      </p:cxnSp>
      <p:cxnSp>
        <p:nvCxnSpPr>
          <p:cNvPr id="15" name="AutoShape 45">
            <a:extLst>
              <a:ext uri="{FF2B5EF4-FFF2-40B4-BE49-F238E27FC236}">
                <a16:creationId xmlns:a16="http://schemas.microsoft.com/office/drawing/2014/main" id="{600C721F-2C66-407E-8CB2-A819AC77878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58558" y="3348054"/>
            <a:ext cx="61696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round/>
            <a:headEnd/>
            <a:tailEnd type="stealth" w="med" len="med"/>
          </a:ln>
          <a:effectLst/>
        </p:spPr>
      </p:cxnSp>
      <p:sp>
        <p:nvSpPr>
          <p:cNvPr id="16" name="Скругленный прямоугольник 5">
            <a:extLst>
              <a:ext uri="{FF2B5EF4-FFF2-40B4-BE49-F238E27FC236}">
                <a16:creationId xmlns:a16="http://schemas.microsoft.com/office/drawing/2014/main" id="{BA7FB7F6-8A6A-4A65-A53A-AA4031C914F5}"/>
              </a:ext>
            </a:extLst>
          </p:cNvPr>
          <p:cNvSpPr/>
          <p:nvPr/>
        </p:nvSpPr>
        <p:spPr>
          <a:xfrm>
            <a:off x="911424" y="2488688"/>
            <a:ext cx="1259778" cy="2930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Упрощение</a:t>
            </a:r>
          </a:p>
        </p:txBody>
      </p:sp>
      <p:sp>
        <p:nvSpPr>
          <p:cNvPr id="17" name="Скругленный прямоугольник 6">
            <a:extLst>
              <a:ext uri="{FF2B5EF4-FFF2-40B4-BE49-F238E27FC236}">
                <a16:creationId xmlns:a16="http://schemas.microsoft.com/office/drawing/2014/main" id="{BFB49A05-CDDD-49C4-ADEE-3B51ECE5BE62}"/>
              </a:ext>
            </a:extLst>
          </p:cNvPr>
          <p:cNvSpPr/>
          <p:nvPr/>
        </p:nvSpPr>
        <p:spPr>
          <a:xfrm>
            <a:off x="2495600" y="2488688"/>
            <a:ext cx="1584176" cy="2930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Формализация</a:t>
            </a:r>
          </a:p>
        </p:txBody>
      </p:sp>
      <p:sp>
        <p:nvSpPr>
          <p:cNvPr id="18" name="Скругленный прямоугольник 7">
            <a:extLst>
              <a:ext uri="{FF2B5EF4-FFF2-40B4-BE49-F238E27FC236}">
                <a16:creationId xmlns:a16="http://schemas.microsoft.com/office/drawing/2014/main" id="{4CFDD23F-BCAC-47CB-8B93-FEED1BC49D13}"/>
              </a:ext>
            </a:extLst>
          </p:cNvPr>
          <p:cNvSpPr/>
          <p:nvPr/>
        </p:nvSpPr>
        <p:spPr>
          <a:xfrm>
            <a:off x="4655840" y="2488688"/>
            <a:ext cx="1584176" cy="2930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Дискретизация</a:t>
            </a:r>
          </a:p>
        </p:txBody>
      </p:sp>
      <p:sp>
        <p:nvSpPr>
          <p:cNvPr id="19" name="Скругленный прямоугольник 8">
            <a:extLst>
              <a:ext uri="{FF2B5EF4-FFF2-40B4-BE49-F238E27FC236}">
                <a16:creationId xmlns:a16="http://schemas.microsoft.com/office/drawing/2014/main" id="{18605BDE-6932-41EA-B429-B385724AA830}"/>
              </a:ext>
            </a:extLst>
          </p:cNvPr>
          <p:cNvSpPr/>
          <p:nvPr/>
        </p:nvSpPr>
        <p:spPr>
          <a:xfrm>
            <a:off x="6456040" y="2488688"/>
            <a:ext cx="1027460" cy="2930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Решение</a:t>
            </a:r>
          </a:p>
        </p:txBody>
      </p:sp>
      <p:sp>
        <p:nvSpPr>
          <p:cNvPr id="20" name="Скругленный прямоугольник 9">
            <a:extLst>
              <a:ext uri="{FF2B5EF4-FFF2-40B4-BE49-F238E27FC236}">
                <a16:creationId xmlns:a16="http://schemas.microsoft.com/office/drawing/2014/main" id="{6D644433-D79D-428B-B336-4FAB01CC619B}"/>
              </a:ext>
            </a:extLst>
          </p:cNvPr>
          <p:cNvSpPr/>
          <p:nvPr/>
        </p:nvSpPr>
        <p:spPr>
          <a:xfrm>
            <a:off x="9264352" y="2488688"/>
            <a:ext cx="1173176" cy="2930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Норматив</a:t>
            </a:r>
          </a:p>
        </p:txBody>
      </p:sp>
      <p:sp>
        <p:nvSpPr>
          <p:cNvPr id="21" name="Скругленный прямоугольник 10">
            <a:extLst>
              <a:ext uri="{FF2B5EF4-FFF2-40B4-BE49-F238E27FC236}">
                <a16:creationId xmlns:a16="http://schemas.microsoft.com/office/drawing/2014/main" id="{C9218B67-3FD7-4840-A15D-26D838913D4E}"/>
              </a:ext>
            </a:extLst>
          </p:cNvPr>
          <p:cNvSpPr/>
          <p:nvPr/>
        </p:nvSpPr>
        <p:spPr>
          <a:xfrm>
            <a:off x="7752184" y="2488688"/>
            <a:ext cx="1273442" cy="29302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Интеграция</a:t>
            </a:r>
          </a:p>
        </p:txBody>
      </p:sp>
      <p:sp>
        <p:nvSpPr>
          <p:cNvPr id="22" name="Скругленный прямоугольник 11">
            <a:extLst>
              <a:ext uri="{FF2B5EF4-FFF2-40B4-BE49-F238E27FC236}">
                <a16:creationId xmlns:a16="http://schemas.microsoft.com/office/drawing/2014/main" id="{A28E2554-8FB5-4EAC-83D4-4B1C2B95196B}"/>
              </a:ext>
            </a:extLst>
          </p:cNvPr>
          <p:cNvSpPr/>
          <p:nvPr/>
        </p:nvSpPr>
        <p:spPr>
          <a:xfrm>
            <a:off x="119336" y="2998474"/>
            <a:ext cx="1310730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Физическая система</a:t>
            </a:r>
          </a:p>
        </p:txBody>
      </p:sp>
      <p:sp>
        <p:nvSpPr>
          <p:cNvPr id="23" name="Скругленный прямоугольник 13">
            <a:extLst>
              <a:ext uri="{FF2B5EF4-FFF2-40B4-BE49-F238E27FC236}">
                <a16:creationId xmlns:a16="http://schemas.microsoft.com/office/drawing/2014/main" id="{C480389E-CAAA-48FC-B5AC-459F7F2FE57C}"/>
              </a:ext>
            </a:extLst>
          </p:cNvPr>
          <p:cNvSpPr/>
          <p:nvPr/>
        </p:nvSpPr>
        <p:spPr>
          <a:xfrm>
            <a:off x="1775520" y="2998474"/>
            <a:ext cx="1326567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Физическая модель</a:t>
            </a:r>
          </a:p>
        </p:txBody>
      </p:sp>
      <p:sp>
        <p:nvSpPr>
          <p:cNvPr id="24" name="Скругленный прямоугольник 14">
            <a:extLst>
              <a:ext uri="{FF2B5EF4-FFF2-40B4-BE49-F238E27FC236}">
                <a16:creationId xmlns:a16="http://schemas.microsoft.com/office/drawing/2014/main" id="{1C59D3A3-E014-4CBC-9375-9A281DFE3993}"/>
              </a:ext>
            </a:extLst>
          </p:cNvPr>
          <p:cNvSpPr/>
          <p:nvPr/>
        </p:nvSpPr>
        <p:spPr>
          <a:xfrm>
            <a:off x="3503712" y="2998474"/>
            <a:ext cx="1781402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Математическая модель</a:t>
            </a:r>
          </a:p>
        </p:txBody>
      </p:sp>
      <p:sp>
        <p:nvSpPr>
          <p:cNvPr id="25" name="Скругленный прямоугольник 15">
            <a:extLst>
              <a:ext uri="{FF2B5EF4-FFF2-40B4-BE49-F238E27FC236}">
                <a16:creationId xmlns:a16="http://schemas.microsoft.com/office/drawing/2014/main" id="{EF2EF11F-4E21-4E1F-94EB-B39DECB19B53}"/>
              </a:ext>
            </a:extLst>
          </p:cNvPr>
          <p:cNvSpPr/>
          <p:nvPr/>
        </p:nvSpPr>
        <p:spPr>
          <a:xfrm>
            <a:off x="5646955" y="2998474"/>
            <a:ext cx="953101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КЭ модель</a:t>
            </a:r>
          </a:p>
        </p:txBody>
      </p:sp>
      <p:sp>
        <p:nvSpPr>
          <p:cNvPr id="26" name="Скругленный прямоугольник 17">
            <a:extLst>
              <a:ext uri="{FF2B5EF4-FFF2-40B4-BE49-F238E27FC236}">
                <a16:creationId xmlns:a16="http://schemas.microsoft.com/office/drawing/2014/main" id="{4DB4C2F4-B985-455F-8E4C-860F1A846CD2}"/>
              </a:ext>
            </a:extLst>
          </p:cNvPr>
          <p:cNvSpPr/>
          <p:nvPr/>
        </p:nvSpPr>
        <p:spPr>
          <a:xfrm>
            <a:off x="7032104" y="2998474"/>
            <a:ext cx="1027460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КЭ решение</a:t>
            </a:r>
          </a:p>
        </p:txBody>
      </p:sp>
      <p:sp>
        <p:nvSpPr>
          <p:cNvPr id="27" name="Скругленный прямоугольник 19">
            <a:extLst>
              <a:ext uri="{FF2B5EF4-FFF2-40B4-BE49-F238E27FC236}">
                <a16:creationId xmlns:a16="http://schemas.microsoft.com/office/drawing/2014/main" id="{9D90BD01-8A70-43A2-8895-8CA0E262D117}"/>
              </a:ext>
            </a:extLst>
          </p:cNvPr>
          <p:cNvSpPr/>
          <p:nvPr/>
        </p:nvSpPr>
        <p:spPr>
          <a:xfrm>
            <a:off x="8472264" y="2998474"/>
            <a:ext cx="1273435" cy="7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Критерий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для оценки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D90D161-4518-4D02-B87D-8C1944E7821B}"/>
              </a:ext>
            </a:extLst>
          </p:cNvPr>
          <p:cNvSpPr/>
          <p:nvPr/>
        </p:nvSpPr>
        <p:spPr>
          <a:xfrm>
            <a:off x="2711625" y="4517644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Коэффициенты запаса\использования !!!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D923C7D0-76EB-44D0-93E0-37BF8EE174DA}"/>
              </a:ext>
            </a:extLst>
          </p:cNvPr>
          <p:cNvCxnSpPr>
            <a:cxnSpLocks/>
          </p:cNvCxnSpPr>
          <p:nvPr/>
        </p:nvCxnSpPr>
        <p:spPr>
          <a:xfrm flipH="1">
            <a:off x="5646954" y="3813898"/>
            <a:ext cx="777" cy="50790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D13F7E8-194B-48F5-8290-6D3A0A8BDBA6}"/>
              </a:ext>
            </a:extLst>
          </p:cNvPr>
          <p:cNvCxnSpPr/>
          <p:nvPr/>
        </p:nvCxnSpPr>
        <p:spPr>
          <a:xfrm>
            <a:off x="9745699" y="3765593"/>
            <a:ext cx="0" cy="115212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EC6A408-EA48-4DFC-9171-CD71057653BD}"/>
              </a:ext>
            </a:extLst>
          </p:cNvPr>
          <p:cNvCxnSpPr>
            <a:cxnSpLocks/>
          </p:cNvCxnSpPr>
          <p:nvPr/>
        </p:nvCxnSpPr>
        <p:spPr>
          <a:xfrm flipH="1">
            <a:off x="5646956" y="4234653"/>
            <a:ext cx="4098743" cy="0"/>
          </a:xfrm>
          <a:prstGeom prst="line">
            <a:avLst/>
          </a:prstGeom>
          <a:ln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5347CEF-4928-4A8D-BCC3-865984EB8EF4}"/>
              </a:ext>
            </a:extLst>
          </p:cNvPr>
          <p:cNvSpPr/>
          <p:nvPr/>
        </p:nvSpPr>
        <p:spPr>
          <a:xfrm>
            <a:off x="6329140" y="3926876"/>
            <a:ext cx="30072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Погрешность вычислений !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F22BF541-79FF-47C3-976D-071333F8D4AF}"/>
              </a:ext>
            </a:extLst>
          </p:cNvPr>
          <p:cNvCxnSpPr>
            <a:cxnSpLocks/>
          </p:cNvCxnSpPr>
          <p:nvPr/>
        </p:nvCxnSpPr>
        <p:spPr>
          <a:xfrm flipH="1">
            <a:off x="119336" y="3766295"/>
            <a:ext cx="1" cy="113156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7609984-C67F-4D06-ACF8-EA658B66E90F}"/>
              </a:ext>
            </a:extLst>
          </p:cNvPr>
          <p:cNvCxnSpPr>
            <a:cxnSpLocks/>
          </p:cNvCxnSpPr>
          <p:nvPr/>
        </p:nvCxnSpPr>
        <p:spPr>
          <a:xfrm flipH="1" flipV="1">
            <a:off x="119336" y="4797152"/>
            <a:ext cx="9626363" cy="28260"/>
          </a:xfrm>
          <a:prstGeom prst="line">
            <a:avLst/>
          </a:prstGeom>
          <a:ln>
            <a:solidFill>
              <a:srgbClr val="00206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AutoShape 42">
            <a:extLst>
              <a:ext uri="{FF2B5EF4-FFF2-40B4-BE49-F238E27FC236}">
                <a16:creationId xmlns:a16="http://schemas.microsoft.com/office/drawing/2014/main" id="{416D431C-D1DB-4967-B44F-73FAC98840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59496" y="2814138"/>
            <a:ext cx="0" cy="490331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38" name="AutoShape 42">
            <a:extLst>
              <a:ext uri="{FF2B5EF4-FFF2-40B4-BE49-F238E27FC236}">
                <a16:creationId xmlns:a16="http://schemas.microsoft.com/office/drawing/2014/main" id="{CF1EE20E-EC95-43AB-9B9D-90DC5C1569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7688" y="2825640"/>
            <a:ext cx="0" cy="490331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39" name="AutoShape 42">
            <a:extLst>
              <a:ext uri="{FF2B5EF4-FFF2-40B4-BE49-F238E27FC236}">
                <a16:creationId xmlns:a16="http://schemas.microsoft.com/office/drawing/2014/main" id="{B880C498-FC9E-48B8-8E05-CE5A429675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47928" y="2814138"/>
            <a:ext cx="0" cy="490331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40" name="AutoShape 42">
            <a:extLst>
              <a:ext uri="{FF2B5EF4-FFF2-40B4-BE49-F238E27FC236}">
                <a16:creationId xmlns:a16="http://schemas.microsoft.com/office/drawing/2014/main" id="{57B468AA-B1DD-4C2A-8EFC-8587B3EF18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44072" y="2814138"/>
            <a:ext cx="0" cy="490331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41" name="AutoShape 42">
            <a:extLst>
              <a:ext uri="{FF2B5EF4-FFF2-40B4-BE49-F238E27FC236}">
                <a16:creationId xmlns:a16="http://schemas.microsoft.com/office/drawing/2014/main" id="{AAA8A831-A0DD-475C-BBA2-060191141B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84232" y="2814138"/>
            <a:ext cx="0" cy="490331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cxnSp>
        <p:nvCxnSpPr>
          <p:cNvPr id="47" name="AutoShape 42">
            <a:extLst>
              <a:ext uri="{FF2B5EF4-FFF2-40B4-BE49-F238E27FC236}">
                <a16:creationId xmlns:a16="http://schemas.microsoft.com/office/drawing/2014/main" id="{CD8F3F84-7826-458E-88B8-33C3400038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840416" y="2825640"/>
            <a:ext cx="0" cy="490331"/>
          </a:xfrm>
          <a:prstGeom prst="straightConnector1">
            <a:avLst/>
          </a:prstGeom>
          <a:noFill/>
          <a:ln w="38100">
            <a:solidFill>
              <a:srgbClr val="005A9C"/>
            </a:solidFill>
            <a:miter lim="800000"/>
            <a:headEnd/>
            <a:tailEnd type="none" w="lg" len="lg"/>
          </a:ln>
          <a:effectLst/>
        </p:spPr>
      </p:cxnSp>
      <p:sp>
        <p:nvSpPr>
          <p:cNvPr id="43" name="Скругленный прямоугольник 19">
            <a:extLst>
              <a:ext uri="{FF2B5EF4-FFF2-40B4-BE49-F238E27FC236}">
                <a16:creationId xmlns:a16="http://schemas.microsoft.com/office/drawing/2014/main" id="{1FCA06C2-8B1D-44EF-B82E-FDA8CF47595A}"/>
              </a:ext>
            </a:extLst>
          </p:cNvPr>
          <p:cNvSpPr/>
          <p:nvPr/>
        </p:nvSpPr>
        <p:spPr>
          <a:xfrm>
            <a:off x="10056439" y="2885219"/>
            <a:ext cx="2037713" cy="1940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Вывод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 нагрузочной способности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 эксплуатационной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пригодности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6307" y="4836905"/>
            <a:ext cx="4598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1.25\0.8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1.3</a:t>
            </a:r>
            <a:r>
              <a:rPr lang="en-US" sz="2000" dirty="0"/>
              <a:t>-&gt;1.4 - </a:t>
            </a:r>
            <a:r>
              <a:rPr lang="ru-RU" sz="2000" dirty="0"/>
              <a:t>ценность человеческой жизни на порядок </a:t>
            </a:r>
            <a:r>
              <a:rPr lang="en-US" sz="2000" dirty="0"/>
              <a:t>^</a:t>
            </a:r>
            <a:endParaRPr lang="ru-RU" sz="2000" dirty="0"/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-86405" y="795926"/>
            <a:ext cx="11212683" cy="221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4000" b="1" kern="0" dirty="0">
                <a:solidFill>
                  <a:srgbClr val="005A9C"/>
                </a:solidFill>
              </a:rPr>
              <a:t>	</a:t>
            </a:r>
            <a:r>
              <a:rPr lang="ru-RU" altLang="ru-RU" sz="4000" b="1" kern="0" dirty="0">
                <a:solidFill>
                  <a:srgbClr val="005A9C"/>
                </a:solidFill>
              </a:rPr>
              <a:t>Расчет</a:t>
            </a:r>
            <a:endParaRPr lang="ru-RU" altLang="ru-RU" sz="3200" b="1" kern="0" dirty="0">
              <a:solidFill>
                <a:srgbClr val="005A9C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755" y="1274298"/>
            <a:ext cx="2525093" cy="10173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3844" y="1312547"/>
            <a:ext cx="1990009" cy="101531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2834464" y="2011181"/>
            <a:ext cx="2187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Балка</a:t>
            </a:r>
          </a:p>
          <a:p>
            <a:r>
              <a:rPr lang="ru-RU" sz="1200" b="1" dirty="0"/>
              <a:t>Эйлера</a:t>
            </a:r>
            <a:r>
              <a:rPr lang="en-US" sz="1200" b="1" dirty="0"/>
              <a:t> VS</a:t>
            </a:r>
            <a:r>
              <a:rPr lang="ru-RU" sz="1200" b="1" dirty="0"/>
              <a:t> Тимошенко</a:t>
            </a:r>
            <a:r>
              <a:rPr lang="en-US" sz="1200" b="1" dirty="0"/>
              <a:t> </a:t>
            </a:r>
            <a:r>
              <a:rPr lang="ru-RU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979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15680" y="260648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Варианты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https://xn-----8kcaecpgv2bzbyad4r.xn--p1ai/images/stati/15895774011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48" y="1428736"/>
            <a:ext cx="7581900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sets.fea.ru/uploads/events_distribution/2017/01_SEMINAR_07-04-2017/solidThinking_Inspire_bracket_process_optimiz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688" y="1556792"/>
            <a:ext cx="7818923" cy="5288634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15680" y="260648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Пространство проектирования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4695080"/>
            <a:ext cx="4044153" cy="2162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381" y="2012707"/>
            <a:ext cx="4050619" cy="22285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Прямоугольник 9">
            <a:extLst>
              <a:ext uri="{FF2B5EF4-FFF2-40B4-BE49-F238E27FC236}">
                <a16:creationId xmlns:a16="http://schemas.microsoft.com/office/drawing/2014/main" id="{B7529963-1349-4AF0-94D8-CB5A5994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6192839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12877576" cy="558924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1624" y="3140968"/>
            <a:ext cx="9217024" cy="107721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Летать высоко, далеко, быстро, </a:t>
            </a:r>
            <a:r>
              <a:rPr lang="ru-RU" b="1" dirty="0" err="1" smtClean="0">
                <a:solidFill>
                  <a:srgbClr val="FF0000"/>
                </a:solidFill>
              </a:rPr>
              <a:t>грузоподъемно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smtClean="0">
                <a:solidFill>
                  <a:srgbClr val="FF0000"/>
                </a:solidFill>
              </a:rPr>
              <a:t>экономично и </a:t>
            </a:r>
            <a:r>
              <a:rPr lang="ru-RU" b="1" dirty="0" err="1" smtClean="0">
                <a:solidFill>
                  <a:srgbClr val="FF0000"/>
                </a:solidFill>
              </a:rPr>
              <a:t>экологично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altLang="ru-RU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15680" y="260648"/>
            <a:ext cx="8712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Целевая функция и ограничения</a:t>
            </a:r>
            <a:endParaRPr lang="ru-RU" alt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7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apm.ru/img/57/gallery-top-opt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 t="20481" r="12443" b="13979"/>
          <a:stretch/>
        </p:blipFill>
        <p:spPr bwMode="auto">
          <a:xfrm>
            <a:off x="0" y="1196751"/>
            <a:ext cx="12217823" cy="55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Прямоугольник 9">
            <a:extLst>
              <a:ext uri="{FF2B5EF4-FFF2-40B4-BE49-F238E27FC236}">
                <a16:creationId xmlns:a16="http://schemas.microsoft.com/office/drawing/2014/main" id="{B7529963-1349-4AF0-94D8-CB5A5994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3913" y="6192839"/>
            <a:ext cx="184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87888" y="260648"/>
            <a:ext cx="6336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chemeClr val="bg1"/>
                </a:solidFill>
              </a:rPr>
              <a:t>Можно много себе позволить!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703512" y="845423"/>
            <a:ext cx="11212683" cy="221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ru-RU" sz="4000" b="1" kern="0" dirty="0">
                <a:solidFill>
                  <a:srgbClr val="005A9C"/>
                </a:solidFill>
              </a:rPr>
              <a:t>	</a:t>
            </a:r>
            <a:r>
              <a:rPr lang="ru-RU" altLang="ru-RU" sz="4000" b="1" kern="0" dirty="0">
                <a:solidFill>
                  <a:srgbClr val="005A9C"/>
                </a:solidFill>
              </a:rPr>
              <a:t>Проект</a:t>
            </a:r>
            <a:endParaRPr lang="ru-RU" altLang="ru-RU" sz="3200" b="1" kern="0" dirty="0">
              <a:solidFill>
                <a:srgbClr val="005A9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858623">
            <a:off x="4728180" y="5010415"/>
            <a:ext cx="2808997" cy="438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3361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Система APM Civil Engineering Грунты</Template>
  <TotalTime>32870</TotalTime>
  <Words>407</Words>
  <Application>Microsoft Office PowerPoint</Application>
  <PresentationFormat>Широкоэкранный</PresentationFormat>
  <Paragraphs>148</Paragraphs>
  <Slides>14</Slides>
  <Notes>0</Notes>
  <HiddenSlides>1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Dutch801 XBd BT</vt:lpstr>
      <vt:lpstr>LiberationSans</vt:lpstr>
      <vt:lpstr>LiberationSans-Bold</vt:lpstr>
      <vt:lpstr>LiberationSerif-Bold</vt:lpstr>
      <vt:lpstr>Times New Roman</vt:lpstr>
      <vt:lpstr>Verdana</vt:lpstr>
      <vt:lpstr>Оформление по умолчанию</vt:lpstr>
      <vt:lpstr> Комплексный подход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APM Ltd.</Company>
  <LinksUpToDate>false</LinksUpToDate>
  <SharedDoc>false</SharedDoc>
  <HyperlinkBase>www.apm.ru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APM Ltd. CAE Software. Case Studies and Industrial Applications.</dc:title>
  <dc:creator>Vladimir Prokopov</dc:creator>
  <cp:lastModifiedBy>apm-study-v</cp:lastModifiedBy>
  <cp:revision>894</cp:revision>
  <dcterms:created xsi:type="dcterms:W3CDTF">2008-04-02T06:24:37Z</dcterms:created>
  <dcterms:modified xsi:type="dcterms:W3CDTF">2023-08-23T22:28:44Z</dcterms:modified>
</cp:coreProperties>
</file>